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7" r:id="rId3"/>
    <p:sldId id="262" r:id="rId4"/>
    <p:sldId id="265" r:id="rId5"/>
    <p:sldId id="284" r:id="rId6"/>
    <p:sldId id="285" r:id="rId7"/>
    <p:sldId id="267" r:id="rId8"/>
    <p:sldId id="268" r:id="rId9"/>
  </p:sldIdLst>
  <p:sldSz cx="12192000" cy="6858000"/>
  <p:notesSz cx="7103745" cy="10234295"/>
  <p:embeddedFontLst>
    <p:embeddedFont>
      <p:font typeface="汉仪中简黑简" panose="00020600040101010101" charset="-122"/>
      <p:regular r:id="rId15"/>
    </p:embeddedFont>
    <p:embeddedFont>
      <p:font typeface="汉仪雅酷黑简" panose="00020600040101010101" charset="-122"/>
      <p:regular r:id="rId16"/>
    </p:embeddedFont>
    <p:embeddedFont>
      <p:font typeface="汉仪粗宋简" panose="02010600000101010101" charset="-122"/>
      <p:regular r:id="rId17"/>
    </p:embeddedFont>
    <p:embeddedFont>
      <p:font typeface="WPS-Numbers" pitchFamily="2" charset="0"/>
      <p:regular r:id="rId18"/>
    </p:embeddedFont>
    <p:embeddedFont>
      <p:font typeface="微软雅黑" panose="020B0503020204020204" charset="-122"/>
      <p:regular r:id="rId19"/>
    </p:embeddedFont>
    <p:embeddedFont>
      <p:font typeface="仿宋" panose="02010609060101010101" charset="-122"/>
      <p:regular r:id="rId20"/>
    </p:embeddedFont>
    <p:embeddedFont>
      <p:font typeface="Calibri" panose="020F0502020204030204" charset="0"/>
      <p:regular r:id="rId21"/>
      <p:bold r:id="rId22"/>
      <p:italic r:id="rId23"/>
      <p:boldItalic r:id="rId24"/>
    </p:embeddedFont>
  </p:embeddedFontLst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1" userDrawn="1">
          <p15:clr>
            <a:srgbClr val="A4A3A4"/>
          </p15:clr>
        </p15:guide>
        <p15:guide id="2" pos="38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F3FC"/>
    <a:srgbClr val="D2DEEF"/>
    <a:srgbClr val="EAEFF7"/>
    <a:srgbClr val="5098D2"/>
    <a:srgbClr val="1A47B3"/>
    <a:srgbClr val="C0E6F9"/>
    <a:srgbClr val="FDA800"/>
    <a:srgbClr val="099187"/>
    <a:srgbClr val="7FB1CF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51"/>
        <p:guide pos="38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gs" Target="tags/tag25.xml"/><Relationship Id="rId24" Type="http://schemas.openxmlformats.org/officeDocument/2006/relationships/font" Target="fonts/font10.fntdata"/><Relationship Id="rId23" Type="http://schemas.openxmlformats.org/officeDocument/2006/relationships/font" Target="fonts/font9.fntdata"/><Relationship Id="rId22" Type="http://schemas.openxmlformats.org/officeDocument/2006/relationships/font" Target="fonts/font8.fntdata"/><Relationship Id="rId21" Type="http://schemas.openxmlformats.org/officeDocument/2006/relationships/font" Target="fonts/font7.fntdata"/><Relationship Id="rId20" Type="http://schemas.openxmlformats.org/officeDocument/2006/relationships/font" Target="fonts/font6.fntdata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>
                <a:ea typeface="汉仪中简黑简" panose="00020600040101010101" charset="-122"/>
              </a:rPr>
            </a:fld>
            <a:endParaRPr lang="zh-CN" altLang="en-US">
              <a:ea typeface="汉仪中简黑简" panose="000206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>
                <a:ea typeface="汉仪中简黑简" panose="00020600040101010101" charset="-122"/>
              </a:rPr>
            </a:fld>
            <a:endParaRPr lang="zh-CN" altLang="en-US">
              <a:ea typeface="汉仪中简黑简" panose="00020600040101010101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汉仪中简黑简" panose="00020600040101010101" charset="-122"/>
                <a:ea typeface="汉仪中简黑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汉仪中简黑简" panose="00020600040101010101" charset="-122"/>
                <a:ea typeface="汉仪中简黑简" panose="00020600040101010101" charset="-122"/>
              </a:defRPr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汉仪中简黑简" panose="00020600040101010101" charset="-122"/>
                <a:ea typeface="汉仪中简黑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汉仪中简黑简" panose="00020600040101010101" charset="-122"/>
                <a:ea typeface="汉仪中简黑简" panose="00020600040101010101" charset="-122"/>
              </a:defRPr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汉仪中简黑简" panose="00020600040101010101" charset="-122"/>
        <a:ea typeface="汉仪中简黑简" panose="00020600040101010101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汉仪中简黑简" panose="00020600040101010101" charset="-122"/>
        <a:ea typeface="汉仪中简黑简" panose="00020600040101010101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汉仪中简黑简" panose="00020600040101010101" charset="-122"/>
        <a:ea typeface="汉仪中简黑简" panose="00020600040101010101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汉仪中简黑简" panose="00020600040101010101" charset="-122"/>
        <a:ea typeface="汉仪中简黑简" panose="00020600040101010101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汉仪中简黑简" panose="00020600040101010101" charset="-122"/>
        <a:ea typeface="汉仪中简黑简" panose="00020600040101010101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汉仪中简黑简" panose="00020600040101010101" charset="-122"/>
          <a:ea typeface="汉仪中简黑简" panose="00020600040101010101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汉仪中简黑简" panose="00020600040101010101" charset="-122"/>
          <a:ea typeface="汉仪中简黑简" panose="00020600040101010101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汉仪中简黑简" panose="00020600040101010101" charset="-122"/>
          <a:ea typeface="汉仪中简黑简" panose="00020600040101010101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汉仪中简黑简" panose="00020600040101010101" charset="-122"/>
          <a:ea typeface="汉仪中简黑简" panose="00020600040101010101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汉仪中简黑简" panose="00020600040101010101" charset="-122"/>
          <a:ea typeface="汉仪中简黑简" panose="00020600040101010101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汉仪中简黑简" panose="00020600040101010101" charset="-122"/>
          <a:ea typeface="汉仪中简黑简" panose="00020600040101010101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1" Type="http://schemas.openxmlformats.org/officeDocument/2006/relationships/slideLayout" Target="../slideLayouts/slideLayout1.xml"/><Relationship Id="rId20" Type="http://schemas.openxmlformats.org/officeDocument/2006/relationships/image" Target="../media/image1.png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tags" Target="../tags/tag21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任意多边形 4"/>
          <p:cNvSpPr/>
          <p:nvPr/>
        </p:nvSpPr>
        <p:spPr>
          <a:xfrm flipH="1">
            <a:off x="3960495" y="-26670"/>
            <a:ext cx="8231505" cy="6884670"/>
          </a:xfrm>
          <a:custGeom>
            <a:avLst/>
            <a:gdLst>
              <a:gd name="connsiteX0" fmla="*/ 2725 w 16491"/>
              <a:gd name="connsiteY0" fmla="*/ 0 h 10803"/>
              <a:gd name="connsiteX1" fmla="*/ 3928 w 16491"/>
              <a:gd name="connsiteY1" fmla="*/ 1613 h 10803"/>
              <a:gd name="connsiteX2" fmla="*/ 3955 w 16491"/>
              <a:gd name="connsiteY2" fmla="*/ 1623 h 10803"/>
              <a:gd name="connsiteX3" fmla="*/ 3982 w 16491"/>
              <a:gd name="connsiteY3" fmla="*/ 1634 h 10803"/>
              <a:gd name="connsiteX4" fmla="*/ 4011 w 16491"/>
              <a:gd name="connsiteY4" fmla="*/ 1646 h 10803"/>
              <a:gd name="connsiteX5" fmla="*/ 4039 w 16491"/>
              <a:gd name="connsiteY5" fmla="*/ 1657 h 10803"/>
              <a:gd name="connsiteX6" fmla="*/ 4058 w 16491"/>
              <a:gd name="connsiteY6" fmla="*/ 1665 h 10803"/>
              <a:gd name="connsiteX7" fmla="*/ 4438 w 16491"/>
              <a:gd name="connsiteY7" fmla="*/ 1825 h 10803"/>
              <a:gd name="connsiteX8" fmla="*/ 5398 w 16491"/>
              <a:gd name="connsiteY8" fmla="*/ 1849 h 10803"/>
              <a:gd name="connsiteX9" fmla="*/ 5404 w 16491"/>
              <a:gd name="connsiteY9" fmla="*/ 1849 h 10803"/>
              <a:gd name="connsiteX10" fmla="*/ 5410 w 16491"/>
              <a:gd name="connsiteY10" fmla="*/ 1849 h 10803"/>
              <a:gd name="connsiteX11" fmla="*/ 5416 w 16491"/>
              <a:gd name="connsiteY11" fmla="*/ 1849 h 10803"/>
              <a:gd name="connsiteX12" fmla="*/ 5734 w 16491"/>
              <a:gd name="connsiteY12" fmla="*/ 1845 h 10803"/>
              <a:gd name="connsiteX13" fmla="*/ 5759 w 16491"/>
              <a:gd name="connsiteY13" fmla="*/ 1845 h 10803"/>
              <a:gd name="connsiteX14" fmla="*/ 5985 w 16491"/>
              <a:gd name="connsiteY14" fmla="*/ 1842 h 10803"/>
              <a:gd name="connsiteX15" fmla="*/ 5987 w 16491"/>
              <a:gd name="connsiteY15" fmla="*/ 1842 h 10803"/>
              <a:gd name="connsiteX16" fmla="*/ 5989 w 16491"/>
              <a:gd name="connsiteY16" fmla="*/ 1842 h 10803"/>
              <a:gd name="connsiteX17" fmla="*/ 5991 w 16491"/>
              <a:gd name="connsiteY17" fmla="*/ 1842 h 10803"/>
              <a:gd name="connsiteX18" fmla="*/ 5992 w 16491"/>
              <a:gd name="connsiteY18" fmla="*/ 1842 h 10803"/>
              <a:gd name="connsiteX19" fmla="*/ 5994 w 16491"/>
              <a:gd name="connsiteY19" fmla="*/ 1842 h 10803"/>
              <a:gd name="connsiteX20" fmla="*/ 6052 w 16491"/>
              <a:gd name="connsiteY20" fmla="*/ 1841 h 10803"/>
              <a:gd name="connsiteX21" fmla="*/ 6109 w 16491"/>
              <a:gd name="connsiteY21" fmla="*/ 1841 h 10803"/>
              <a:gd name="connsiteX22" fmla="*/ 6165 w 16491"/>
              <a:gd name="connsiteY22" fmla="*/ 1840 h 10803"/>
              <a:gd name="connsiteX23" fmla="*/ 7289 w 16491"/>
              <a:gd name="connsiteY23" fmla="*/ 1820 h 10803"/>
              <a:gd name="connsiteX24" fmla="*/ 8042 w 16491"/>
              <a:gd name="connsiteY24" fmla="*/ 3065 h 10803"/>
              <a:gd name="connsiteX25" fmla="*/ 8243 w 16491"/>
              <a:gd name="connsiteY25" fmla="*/ 3575 h 10803"/>
              <a:gd name="connsiteX26" fmla="*/ 8340 w 16491"/>
              <a:gd name="connsiteY26" fmla="*/ 3919 h 10803"/>
              <a:gd name="connsiteX27" fmla="*/ 8342 w 16491"/>
              <a:gd name="connsiteY27" fmla="*/ 3925 h 10803"/>
              <a:gd name="connsiteX28" fmla="*/ 8344 w 16491"/>
              <a:gd name="connsiteY28" fmla="*/ 3932 h 10803"/>
              <a:gd name="connsiteX29" fmla="*/ 8345 w 16491"/>
              <a:gd name="connsiteY29" fmla="*/ 3938 h 10803"/>
              <a:gd name="connsiteX30" fmla="*/ 9679 w 16491"/>
              <a:gd name="connsiteY30" fmla="*/ 5363 h 10803"/>
              <a:gd name="connsiteX31" fmla="*/ 10289 w 16491"/>
              <a:gd name="connsiteY31" fmla="*/ 5593 h 10803"/>
              <a:gd name="connsiteX32" fmla="*/ 10647 w 16491"/>
              <a:gd name="connsiteY32" fmla="*/ 5768 h 10803"/>
              <a:gd name="connsiteX33" fmla="*/ 10671 w 16491"/>
              <a:gd name="connsiteY33" fmla="*/ 5780 h 10803"/>
              <a:gd name="connsiteX34" fmla="*/ 11785 w 16491"/>
              <a:gd name="connsiteY34" fmla="*/ 7182 h 10803"/>
              <a:gd name="connsiteX35" fmla="*/ 11927 w 16491"/>
              <a:gd name="connsiteY35" fmla="*/ 7687 h 10803"/>
              <a:gd name="connsiteX36" fmla="*/ 12026 w 16491"/>
              <a:gd name="connsiteY36" fmla="*/ 7948 h 10803"/>
              <a:gd name="connsiteX37" fmla="*/ 12027 w 16491"/>
              <a:gd name="connsiteY37" fmla="*/ 7950 h 10803"/>
              <a:gd name="connsiteX38" fmla="*/ 12028 w 16491"/>
              <a:gd name="connsiteY38" fmla="*/ 7953 h 10803"/>
              <a:gd name="connsiteX39" fmla="*/ 12029 w 16491"/>
              <a:gd name="connsiteY39" fmla="*/ 7956 h 10803"/>
              <a:gd name="connsiteX40" fmla="*/ 12030 w 16491"/>
              <a:gd name="connsiteY40" fmla="*/ 7958 h 10803"/>
              <a:gd name="connsiteX41" fmla="*/ 13485 w 16491"/>
              <a:gd name="connsiteY41" fmla="*/ 8837 h 10803"/>
              <a:gd name="connsiteX42" fmla="*/ 13491 w 16491"/>
              <a:gd name="connsiteY42" fmla="*/ 8838 h 10803"/>
              <a:gd name="connsiteX43" fmla="*/ 13498 w 16491"/>
              <a:gd name="connsiteY43" fmla="*/ 8838 h 10803"/>
              <a:gd name="connsiteX44" fmla="*/ 0 w 16491"/>
              <a:gd name="connsiteY44" fmla="*/ 10803 h 10803"/>
              <a:gd name="connsiteX45" fmla="*/ 0 w 16491"/>
              <a:gd name="connsiteY45" fmla="*/ 0 h 10803"/>
              <a:gd name="connsiteX46" fmla="*/ 2725 w 16491"/>
              <a:gd name="connsiteY46" fmla="*/ 0 h 10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4687" h="10842">
                <a:moveTo>
                  <a:pt x="2264" y="0"/>
                </a:moveTo>
                <a:cubicBezTo>
                  <a:pt x="2712" y="167"/>
                  <a:pt x="3128" y="692"/>
                  <a:pt x="3221" y="1122"/>
                </a:cubicBezTo>
                <a:cubicBezTo>
                  <a:pt x="3264" y="1261"/>
                  <a:pt x="3378" y="1560"/>
                  <a:pt x="3452" y="1715"/>
                </a:cubicBezTo>
                <a:cubicBezTo>
                  <a:pt x="3537" y="1894"/>
                  <a:pt x="3628" y="2189"/>
                  <a:pt x="3666" y="2313"/>
                </a:cubicBezTo>
                <a:lnTo>
                  <a:pt x="3668" y="2322"/>
                </a:lnTo>
                <a:lnTo>
                  <a:pt x="3671" y="2329"/>
                </a:lnTo>
                <a:lnTo>
                  <a:pt x="3674" y="2338"/>
                </a:lnTo>
                <a:lnTo>
                  <a:pt x="3675" y="2345"/>
                </a:lnTo>
                <a:lnTo>
                  <a:pt x="3680" y="2387"/>
                </a:lnTo>
                <a:cubicBezTo>
                  <a:pt x="3976" y="3912"/>
                  <a:pt x="6318" y="4352"/>
                  <a:pt x="6142" y="4338"/>
                </a:cubicBezTo>
                <a:cubicBezTo>
                  <a:pt x="6249" y="4367"/>
                  <a:pt x="6538" y="4484"/>
                  <a:pt x="6662" y="4551"/>
                </a:cubicBezTo>
                <a:cubicBezTo>
                  <a:pt x="6711" y="4575"/>
                  <a:pt x="6763" y="4600"/>
                  <a:pt x="6787" y="4610"/>
                </a:cubicBezTo>
                <a:cubicBezTo>
                  <a:pt x="6797" y="4615"/>
                  <a:pt x="6812" y="4622"/>
                  <a:pt x="6816" y="4624"/>
                </a:cubicBezTo>
                <a:cubicBezTo>
                  <a:pt x="6818" y="4624"/>
                  <a:pt x="6819" y="4625"/>
                  <a:pt x="6819" y="4625"/>
                </a:cubicBezTo>
                <a:cubicBezTo>
                  <a:pt x="7589" y="4777"/>
                  <a:pt x="8316" y="5761"/>
                  <a:pt x="8325" y="6360"/>
                </a:cubicBezTo>
                <a:cubicBezTo>
                  <a:pt x="8367" y="6567"/>
                  <a:pt x="8458" y="6870"/>
                  <a:pt x="8517" y="6985"/>
                </a:cubicBezTo>
                <a:cubicBezTo>
                  <a:pt x="8571" y="7108"/>
                  <a:pt x="8631" y="7257"/>
                  <a:pt x="8651" y="7308"/>
                </a:cubicBezTo>
                <a:lnTo>
                  <a:pt x="8652" y="7311"/>
                </a:lnTo>
                <a:lnTo>
                  <a:pt x="8654" y="7315"/>
                </a:lnTo>
                <a:lnTo>
                  <a:pt x="8655" y="7318"/>
                </a:lnTo>
                <a:lnTo>
                  <a:pt x="8656" y="7321"/>
                </a:lnTo>
                <a:cubicBezTo>
                  <a:pt x="8788" y="7842"/>
                  <a:pt x="9321" y="8225"/>
                  <a:pt x="9658" y="8224"/>
                </a:cubicBezTo>
                <a:cubicBezTo>
                  <a:pt x="9744" y="8242"/>
                  <a:pt x="9900" y="8278"/>
                  <a:pt x="9987" y="8301"/>
                </a:cubicBezTo>
                <a:cubicBezTo>
                  <a:pt x="10183" y="8353"/>
                  <a:pt x="10477" y="8390"/>
                  <a:pt x="10614" y="8407"/>
                </a:cubicBezTo>
                <a:lnTo>
                  <a:pt x="10623" y="8409"/>
                </a:lnTo>
                <a:lnTo>
                  <a:pt x="10632" y="8410"/>
                </a:lnTo>
                <a:lnTo>
                  <a:pt x="10641" y="8410"/>
                </a:lnTo>
                <a:cubicBezTo>
                  <a:pt x="12074" y="8375"/>
                  <a:pt x="13617" y="9685"/>
                  <a:pt x="14346" y="10599"/>
                </a:cubicBezTo>
                <a:cubicBezTo>
                  <a:pt x="14401" y="10686"/>
                  <a:pt x="14587" y="10820"/>
                  <a:pt x="14687" y="10842"/>
                </a:cubicBezTo>
                <a:lnTo>
                  <a:pt x="0" y="10842"/>
                </a:lnTo>
                <a:lnTo>
                  <a:pt x="0" y="0"/>
                </a:lnTo>
                <a:lnTo>
                  <a:pt x="2264" y="0"/>
                </a:lnTo>
                <a:close/>
              </a:path>
            </a:pathLst>
          </a:custGeom>
          <a:solidFill>
            <a:srgbClr val="E5F3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481330" y="388620"/>
            <a:ext cx="167957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5400">
                <a:solidFill>
                  <a:srgbClr val="5098D2"/>
                </a:solidFill>
                <a:latin typeface="汉仪雅酷黑简" panose="00020600040101010101" charset="-122"/>
                <a:ea typeface="汉仪雅酷黑简" panose="00020600040101010101" charset="-122"/>
              </a:rPr>
              <a:t>目录</a:t>
            </a:r>
            <a:endParaRPr lang="zh-CN" altLang="en-US" sz="5400">
              <a:solidFill>
                <a:srgbClr val="5098D2"/>
              </a:solidFill>
              <a:latin typeface="汉仪雅酷黑简" panose="00020600040101010101" charset="-122"/>
              <a:ea typeface="汉仪雅酷黑简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024380" y="556260"/>
            <a:ext cx="377317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4400">
                <a:solidFill>
                  <a:srgbClr val="1A47B3">
                    <a:alpha val="15000"/>
                  </a:srgbClr>
                </a:solidFill>
                <a:latin typeface="汉仪雅酷黑简" panose="00020600040101010101" charset="-122"/>
                <a:ea typeface="汉仪雅酷黑简" panose="00020600040101010101" charset="-122"/>
              </a:rPr>
              <a:t>CONTENTS</a:t>
            </a:r>
            <a:endParaRPr lang="en-US" altLang="zh-CN" sz="4400">
              <a:solidFill>
                <a:srgbClr val="1A47B3">
                  <a:alpha val="15000"/>
                </a:srgbClr>
              </a:solidFill>
              <a:latin typeface="汉仪雅酷黑简" panose="00020600040101010101" charset="-122"/>
              <a:ea typeface="汉仪雅酷黑简" panose="00020600040101010101" charset="-122"/>
            </a:endParaRPr>
          </a:p>
        </p:txBody>
      </p:sp>
      <p:grpSp>
        <p:nvGrpSpPr>
          <p:cNvPr id="48" name="组合 47"/>
          <p:cNvGrpSpPr/>
          <p:nvPr>
            <p:custDataLst>
              <p:tags r:id="rId1"/>
            </p:custDataLst>
          </p:nvPr>
        </p:nvGrpSpPr>
        <p:grpSpPr>
          <a:xfrm>
            <a:off x="625475" y="2222500"/>
            <a:ext cx="5124450" cy="3628377"/>
            <a:chOff x="985" y="2891"/>
            <a:chExt cx="8070" cy="5744"/>
          </a:xfrm>
        </p:grpSpPr>
        <p:grpSp>
          <p:nvGrpSpPr>
            <p:cNvPr id="11" name="组合 10"/>
            <p:cNvGrpSpPr/>
            <p:nvPr/>
          </p:nvGrpSpPr>
          <p:grpSpPr>
            <a:xfrm>
              <a:off x="985" y="2891"/>
              <a:ext cx="8070" cy="964"/>
              <a:chOff x="954" y="3387"/>
              <a:chExt cx="8070" cy="964"/>
            </a:xfrm>
          </p:grpSpPr>
          <p:grpSp>
            <p:nvGrpSpPr>
              <p:cNvPr id="9" name="组合 8"/>
              <p:cNvGrpSpPr/>
              <p:nvPr/>
            </p:nvGrpSpPr>
            <p:grpSpPr>
              <a:xfrm>
                <a:off x="954" y="3387"/>
                <a:ext cx="1740" cy="964"/>
                <a:chOff x="14537" y="6527"/>
                <a:chExt cx="1740" cy="964"/>
              </a:xfrm>
            </p:grpSpPr>
            <p:sp>
              <p:nvSpPr>
                <p:cNvPr id="24" name="圆角矩形 23"/>
                <p:cNvSpPr/>
                <p:nvPr>
                  <p:custDataLst>
                    <p:tags r:id="rId2"/>
                  </p:custDataLst>
                </p:nvPr>
              </p:nvSpPr>
              <p:spPr>
                <a:xfrm>
                  <a:off x="14537" y="6527"/>
                  <a:ext cx="1678" cy="964"/>
                </a:xfrm>
                <a:prstGeom prst="roundRect">
                  <a:avLst/>
                </a:prstGeom>
                <a:solidFill>
                  <a:srgbClr val="FDA8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grpSp>
              <p:nvGrpSpPr>
                <p:cNvPr id="27" name="组合 26"/>
                <p:cNvGrpSpPr>
                  <a:grpSpLocks noChangeAspect="1"/>
                </p:cNvGrpSpPr>
                <p:nvPr/>
              </p:nvGrpSpPr>
              <p:grpSpPr>
                <a:xfrm>
                  <a:off x="14688" y="6676"/>
                  <a:ext cx="625" cy="625"/>
                  <a:chOff x="8324" y="624"/>
                  <a:chExt cx="1077" cy="1077"/>
                </a:xfrm>
              </p:grpSpPr>
              <p:sp>
                <p:nvSpPr>
                  <p:cNvPr id="25" name="椭圆 24"/>
                  <p:cNvSpPr/>
                  <p:nvPr>
                    <p:custDataLst>
                      <p:tags r:id="rId3"/>
                    </p:custDataLst>
                  </p:nvPr>
                </p:nvSpPr>
                <p:spPr>
                  <a:xfrm>
                    <a:off x="8324" y="624"/>
                    <a:ext cx="1077" cy="1077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6" name="燕尾形 25"/>
                  <p:cNvSpPr/>
                  <p:nvPr>
                    <p:custDataLst>
                      <p:tags r:id="rId4"/>
                    </p:custDataLst>
                  </p:nvPr>
                </p:nvSpPr>
                <p:spPr>
                  <a:xfrm>
                    <a:off x="8689" y="879"/>
                    <a:ext cx="454" cy="567"/>
                  </a:xfrm>
                  <a:prstGeom prst="chevron">
                    <a:avLst>
                      <a:gd name="adj" fmla="val 67320"/>
                    </a:avLst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</p:grpSp>
            <p:sp>
              <p:nvSpPr>
                <p:cNvPr id="28" name="文本框 27"/>
                <p:cNvSpPr txBox="1"/>
                <p:nvPr>
                  <p:custDataLst>
                    <p:tags r:id="rId5"/>
                  </p:custDataLst>
                </p:nvPr>
              </p:nvSpPr>
              <p:spPr>
                <a:xfrm>
                  <a:off x="15295" y="6633"/>
                  <a:ext cx="982" cy="8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ctr"/>
                  <a:r>
                    <a:rPr lang="en-US" altLang="zh-CN" sz="2800">
                      <a:solidFill>
                        <a:schemeClr val="bg1"/>
                      </a:solidFill>
                      <a:latin typeface="汉仪粗宋简" panose="02010600000101010101" charset="-122"/>
                      <a:ea typeface="汉仪粗宋简" panose="02010600000101010101" charset="-122"/>
                    </a:rPr>
                    <a:t>01</a:t>
                  </a:r>
                  <a:endParaRPr lang="en-US" altLang="zh-CN" sz="2800">
                    <a:solidFill>
                      <a:schemeClr val="bg1"/>
                    </a:solidFill>
                    <a:latin typeface="汉仪粗宋简" panose="02010600000101010101" charset="-122"/>
                    <a:ea typeface="汉仪粗宋简" panose="02010600000101010101" charset="-122"/>
                  </a:endParaRPr>
                </a:p>
              </p:txBody>
            </p:sp>
          </p:grpSp>
          <p:sp>
            <p:nvSpPr>
              <p:cNvPr id="10" name="文本框 9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2857" y="3416"/>
                <a:ext cx="6167" cy="8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30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粗宋简" panose="02010600000101010101" charset="-122"/>
                    <a:ea typeface="汉仪粗宋简" panose="02010600000101010101" charset="-122"/>
                    <a:sym typeface="+mn-ea"/>
                  </a:rPr>
                  <a:t>大学生医保基本待遇</a:t>
                </a:r>
                <a:endParaRPr lang="zh-CN" altLang="en-US" sz="30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粗宋简" panose="02010600000101010101" charset="-122"/>
                  <a:ea typeface="汉仪粗宋简" panose="02010600000101010101" charset="-122"/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985" y="4495"/>
              <a:ext cx="7263" cy="964"/>
              <a:chOff x="954" y="3387"/>
              <a:chExt cx="7263" cy="964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954" y="3387"/>
                <a:ext cx="1740" cy="964"/>
                <a:chOff x="14537" y="6527"/>
                <a:chExt cx="1740" cy="964"/>
              </a:xfrm>
            </p:grpSpPr>
            <p:sp>
              <p:nvSpPr>
                <p:cNvPr id="17" name="圆角矩形 16"/>
                <p:cNvSpPr/>
                <p:nvPr>
                  <p:custDataLst>
                    <p:tags r:id="rId7"/>
                  </p:custDataLst>
                </p:nvPr>
              </p:nvSpPr>
              <p:spPr>
                <a:xfrm>
                  <a:off x="14537" y="6527"/>
                  <a:ext cx="1678" cy="964"/>
                </a:xfrm>
                <a:prstGeom prst="roundRect">
                  <a:avLst/>
                </a:prstGeom>
                <a:solidFill>
                  <a:srgbClr val="FDA8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grpSp>
              <p:nvGrpSpPr>
                <p:cNvPr id="18" name="组合 17"/>
                <p:cNvGrpSpPr>
                  <a:grpSpLocks noChangeAspect="1"/>
                </p:cNvGrpSpPr>
                <p:nvPr/>
              </p:nvGrpSpPr>
              <p:grpSpPr>
                <a:xfrm>
                  <a:off x="14688" y="6676"/>
                  <a:ext cx="625" cy="625"/>
                  <a:chOff x="8324" y="624"/>
                  <a:chExt cx="1077" cy="1077"/>
                </a:xfrm>
              </p:grpSpPr>
              <p:sp>
                <p:nvSpPr>
                  <p:cNvPr id="19" name="椭圆 18"/>
                  <p:cNvSpPr/>
                  <p:nvPr>
                    <p:custDataLst>
                      <p:tags r:id="rId8"/>
                    </p:custDataLst>
                  </p:nvPr>
                </p:nvSpPr>
                <p:spPr>
                  <a:xfrm>
                    <a:off x="8324" y="624"/>
                    <a:ext cx="1077" cy="1077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0" name="燕尾形 19"/>
                  <p:cNvSpPr/>
                  <p:nvPr>
                    <p:custDataLst>
                      <p:tags r:id="rId9"/>
                    </p:custDataLst>
                  </p:nvPr>
                </p:nvSpPr>
                <p:spPr>
                  <a:xfrm>
                    <a:off x="8689" y="879"/>
                    <a:ext cx="454" cy="567"/>
                  </a:xfrm>
                  <a:prstGeom prst="chevron">
                    <a:avLst>
                      <a:gd name="adj" fmla="val 67320"/>
                    </a:avLst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</p:grpSp>
            <p:sp>
              <p:nvSpPr>
                <p:cNvPr id="21" name="文本框 20"/>
                <p:cNvSpPr txBox="1"/>
                <p:nvPr>
                  <p:custDataLst>
                    <p:tags r:id="rId10"/>
                  </p:custDataLst>
                </p:nvPr>
              </p:nvSpPr>
              <p:spPr>
                <a:xfrm>
                  <a:off x="15295" y="6633"/>
                  <a:ext cx="982" cy="8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ctr"/>
                  <a:r>
                    <a:rPr lang="en-US" altLang="zh-CN" sz="2800">
                      <a:solidFill>
                        <a:schemeClr val="bg1"/>
                      </a:solidFill>
                      <a:latin typeface="汉仪粗宋简" panose="02010600000101010101" charset="-122"/>
                      <a:ea typeface="汉仪粗宋简" panose="02010600000101010101" charset="-122"/>
                    </a:rPr>
                    <a:t>02</a:t>
                  </a:r>
                  <a:endParaRPr lang="en-US" altLang="zh-CN" sz="2800">
                    <a:solidFill>
                      <a:schemeClr val="bg1"/>
                    </a:solidFill>
                    <a:latin typeface="汉仪粗宋简" panose="02010600000101010101" charset="-122"/>
                    <a:ea typeface="汉仪粗宋简" panose="02010600000101010101" charset="-122"/>
                  </a:endParaRPr>
                </a:p>
              </p:txBody>
            </p:sp>
          </p:grpSp>
          <p:sp>
            <p:nvSpPr>
              <p:cNvPr id="22" name="文本框 21"/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2857" y="3416"/>
                <a:ext cx="5360" cy="8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30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粗宋简" panose="02010600000101010101" charset="-122"/>
                    <a:ea typeface="汉仪粗宋简" panose="02010600000101010101" charset="-122"/>
                    <a:sym typeface="+mn-ea"/>
                  </a:rPr>
                  <a:t>参保问题讲解</a:t>
                </a:r>
                <a:endParaRPr lang="zh-CN" altLang="en-US" sz="30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粗宋简" panose="02010600000101010101" charset="-122"/>
                  <a:ea typeface="汉仪粗宋简" panose="02010600000101010101" charset="-122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985" y="6099"/>
              <a:ext cx="7263" cy="1635"/>
              <a:chOff x="954" y="3387"/>
              <a:chExt cx="7263" cy="1635"/>
            </a:xfrm>
          </p:grpSpPr>
          <p:grpSp>
            <p:nvGrpSpPr>
              <p:cNvPr id="29" name="组合 28"/>
              <p:cNvGrpSpPr/>
              <p:nvPr/>
            </p:nvGrpSpPr>
            <p:grpSpPr>
              <a:xfrm>
                <a:off x="954" y="3387"/>
                <a:ext cx="1740" cy="964"/>
                <a:chOff x="14537" y="6527"/>
                <a:chExt cx="1740" cy="964"/>
              </a:xfrm>
            </p:grpSpPr>
            <p:sp>
              <p:nvSpPr>
                <p:cNvPr id="30" name="圆角矩形 29"/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14537" y="6527"/>
                  <a:ext cx="1678" cy="964"/>
                </a:xfrm>
                <a:prstGeom prst="roundRect">
                  <a:avLst/>
                </a:prstGeom>
                <a:solidFill>
                  <a:srgbClr val="FDA8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grpSp>
              <p:nvGrpSpPr>
                <p:cNvPr id="31" name="组合 30"/>
                <p:cNvGrpSpPr>
                  <a:grpSpLocks noChangeAspect="1"/>
                </p:cNvGrpSpPr>
                <p:nvPr/>
              </p:nvGrpSpPr>
              <p:grpSpPr>
                <a:xfrm>
                  <a:off x="14688" y="6676"/>
                  <a:ext cx="625" cy="625"/>
                  <a:chOff x="8324" y="624"/>
                  <a:chExt cx="1077" cy="1077"/>
                </a:xfrm>
              </p:grpSpPr>
              <p:sp>
                <p:nvSpPr>
                  <p:cNvPr id="32" name="椭圆 31"/>
                  <p:cNvSpPr/>
                  <p:nvPr>
                    <p:custDataLst>
                      <p:tags r:id="rId13"/>
                    </p:custDataLst>
                  </p:nvPr>
                </p:nvSpPr>
                <p:spPr>
                  <a:xfrm>
                    <a:off x="8324" y="624"/>
                    <a:ext cx="1077" cy="1077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3" name="燕尾形 32"/>
                  <p:cNvSpPr/>
                  <p:nvPr>
                    <p:custDataLst>
                      <p:tags r:id="rId14"/>
                    </p:custDataLst>
                  </p:nvPr>
                </p:nvSpPr>
                <p:spPr>
                  <a:xfrm>
                    <a:off x="8689" y="879"/>
                    <a:ext cx="454" cy="567"/>
                  </a:xfrm>
                  <a:prstGeom prst="chevron">
                    <a:avLst>
                      <a:gd name="adj" fmla="val 67320"/>
                    </a:avLst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</p:grpSp>
            <p:sp>
              <p:nvSpPr>
                <p:cNvPr id="34" name="文本框 33"/>
                <p:cNvSpPr txBox="1"/>
                <p:nvPr>
                  <p:custDataLst>
                    <p:tags r:id="rId15"/>
                  </p:custDataLst>
                </p:nvPr>
              </p:nvSpPr>
              <p:spPr>
                <a:xfrm>
                  <a:off x="15295" y="6633"/>
                  <a:ext cx="982" cy="8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ctr"/>
                  <a:r>
                    <a:rPr lang="en-US" altLang="zh-CN" sz="2800">
                      <a:solidFill>
                        <a:schemeClr val="bg1"/>
                      </a:solidFill>
                      <a:latin typeface="汉仪粗宋简" panose="02010600000101010101" charset="-122"/>
                      <a:ea typeface="汉仪粗宋简" panose="02010600000101010101" charset="-122"/>
                    </a:rPr>
                    <a:t>03</a:t>
                  </a:r>
                  <a:endParaRPr lang="en-US" altLang="zh-CN" sz="2800">
                    <a:solidFill>
                      <a:schemeClr val="bg1"/>
                    </a:solidFill>
                    <a:latin typeface="汉仪粗宋简" panose="02010600000101010101" charset="-122"/>
                    <a:ea typeface="汉仪粗宋简" panose="02010600000101010101" charset="-122"/>
                  </a:endParaRPr>
                </a:p>
              </p:txBody>
            </p:sp>
          </p:grpSp>
          <p:sp>
            <p:nvSpPr>
              <p:cNvPr id="35" name="文本框 34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2857" y="3416"/>
                <a:ext cx="5360" cy="16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30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粗宋简" panose="02010600000101010101" charset="-122"/>
                    <a:ea typeface="汉仪粗宋简" panose="02010600000101010101" charset="-122"/>
                    <a:sym typeface="+mn-ea"/>
                  </a:rPr>
                  <a:t>参保失败问题解答</a:t>
                </a:r>
                <a:endParaRPr lang="zh-CN" altLang="en-US" sz="30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粗宋简" panose="02010600000101010101" charset="-122"/>
                  <a:ea typeface="汉仪粗宋简" panose="02010600000101010101" charset="-122"/>
                </a:endParaRPr>
              </a:p>
              <a:p>
                <a:endParaRPr lang="zh-CN" altLang="en-US" sz="30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粗宋简" panose="02010600000101010101" charset="-122"/>
                  <a:ea typeface="汉仪粗宋简" panose="02010600000101010101" charset="-122"/>
                </a:endParaRPr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 rot="0">
              <a:off x="1136" y="7809"/>
              <a:ext cx="1589" cy="826"/>
              <a:chOff x="14688" y="6633"/>
              <a:chExt cx="1589" cy="826"/>
            </a:xfrm>
          </p:grpSpPr>
          <p:grpSp>
            <p:nvGrpSpPr>
              <p:cNvPr id="39" name="组合 38"/>
              <p:cNvGrpSpPr>
                <a:grpSpLocks noChangeAspect="1"/>
              </p:cNvGrpSpPr>
              <p:nvPr/>
            </p:nvGrpSpPr>
            <p:grpSpPr>
              <a:xfrm>
                <a:off x="14688" y="6676"/>
                <a:ext cx="625" cy="625"/>
                <a:chOff x="8324" y="624"/>
                <a:chExt cx="1077" cy="1077"/>
              </a:xfrm>
            </p:grpSpPr>
            <p:sp>
              <p:nvSpPr>
                <p:cNvPr id="40" name="椭圆 39"/>
                <p:cNvSpPr/>
                <p:nvPr>
                  <p:custDataLst>
                    <p:tags r:id="rId17"/>
                  </p:custDataLst>
                </p:nvPr>
              </p:nvSpPr>
              <p:spPr>
                <a:xfrm>
                  <a:off x="8324" y="624"/>
                  <a:ext cx="1077" cy="1077"/>
                </a:xfrm>
                <a:prstGeom prst="ellipse">
                  <a:avLst/>
                </a:prstGeom>
                <a:no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41" name="燕尾形 40"/>
                <p:cNvSpPr/>
                <p:nvPr>
                  <p:custDataLst>
                    <p:tags r:id="rId18"/>
                  </p:custDataLst>
                </p:nvPr>
              </p:nvSpPr>
              <p:spPr>
                <a:xfrm>
                  <a:off x="8689" y="879"/>
                  <a:ext cx="454" cy="567"/>
                </a:xfrm>
                <a:prstGeom prst="chevron">
                  <a:avLst>
                    <a:gd name="adj" fmla="val 6732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文本框 41"/>
              <p:cNvSpPr txBox="1"/>
              <p:nvPr>
                <p:custDataLst>
                  <p:tags r:id="rId19"/>
                </p:custDataLst>
              </p:nvPr>
            </p:nvSpPr>
            <p:spPr>
              <a:xfrm>
                <a:off x="15295" y="6633"/>
                <a:ext cx="982" cy="8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2800">
                    <a:solidFill>
                      <a:schemeClr val="bg1"/>
                    </a:solidFill>
                    <a:latin typeface="汉仪粗宋简" panose="02010600000101010101" charset="-122"/>
                    <a:ea typeface="汉仪粗宋简" panose="02010600000101010101" charset="-122"/>
                  </a:rPr>
                  <a:t>04</a:t>
                </a:r>
                <a:endParaRPr lang="en-US" altLang="zh-CN" sz="2800">
                  <a:solidFill>
                    <a:schemeClr val="bg1"/>
                  </a:solidFill>
                  <a:latin typeface="汉仪粗宋简" panose="02010600000101010101" charset="-122"/>
                  <a:ea typeface="汉仪粗宋简" panose="02010600000101010101" charset="-122"/>
                </a:endParaRPr>
              </a:p>
            </p:txBody>
          </p:sp>
        </p:grpSp>
      </p:grpSp>
      <p:grpSp>
        <p:nvGrpSpPr>
          <p:cNvPr id="44" name="组合 43"/>
          <p:cNvGrpSpPr/>
          <p:nvPr/>
        </p:nvGrpSpPr>
        <p:grpSpPr>
          <a:xfrm>
            <a:off x="650875" y="6226175"/>
            <a:ext cx="1079500" cy="179070"/>
            <a:chOff x="16182" y="8502"/>
            <a:chExt cx="1700" cy="282"/>
          </a:xfrm>
        </p:grpSpPr>
        <p:sp>
          <p:nvSpPr>
            <p:cNvPr id="45" name="椭圆 44"/>
            <p:cNvSpPr/>
            <p:nvPr/>
          </p:nvSpPr>
          <p:spPr>
            <a:xfrm>
              <a:off x="16182" y="8502"/>
              <a:ext cx="283" cy="283"/>
            </a:xfrm>
            <a:prstGeom prst="ellipse">
              <a:avLst/>
            </a:prstGeom>
            <a:solidFill>
              <a:srgbClr val="5098D2">
                <a:alpha val="7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16891" y="8502"/>
              <a:ext cx="283" cy="283"/>
            </a:xfrm>
            <a:prstGeom prst="ellipse">
              <a:avLst/>
            </a:prstGeom>
            <a:solidFill>
              <a:srgbClr val="C0E6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17600" y="8502"/>
              <a:ext cx="283" cy="283"/>
            </a:xfrm>
            <a:prstGeom prst="ellipse">
              <a:avLst/>
            </a:prstGeom>
            <a:solidFill>
              <a:srgbClr val="C0E6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4482465" y="2111375"/>
            <a:ext cx="7654925" cy="4751705"/>
            <a:chOff x="7059" y="3226"/>
            <a:chExt cx="12055" cy="7483"/>
          </a:xfrm>
        </p:grpSpPr>
        <p:sp>
          <p:nvSpPr>
            <p:cNvPr id="12" name="矩形 11"/>
            <p:cNvSpPr/>
            <p:nvPr/>
          </p:nvSpPr>
          <p:spPr>
            <a:xfrm>
              <a:off x="7059" y="10530"/>
              <a:ext cx="11922" cy="179"/>
            </a:xfrm>
            <a:prstGeom prst="rect">
              <a:avLst/>
            </a:prstGeom>
            <a:solidFill>
              <a:srgbClr val="1A47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4" name="图片 3" descr="/Users/weiqingqing/Desktop/52 [转换].png52 [转换]"/>
            <p:cNvPicPr>
              <a:picLocks noChangeAspect="1"/>
            </p:cNvPicPr>
            <p:nvPr/>
          </p:nvPicPr>
          <p:blipFill>
            <a:blip r:embed="rId20"/>
            <a:srcRect/>
            <a:stretch>
              <a:fillRect/>
            </a:stretch>
          </p:blipFill>
          <p:spPr>
            <a:xfrm>
              <a:off x="7915" y="3226"/>
              <a:ext cx="11199" cy="7411"/>
            </a:xfrm>
            <a:prstGeom prst="rect">
              <a:avLst/>
            </a:prstGeom>
          </p:spPr>
        </p:pic>
        <p:sp>
          <p:nvSpPr>
            <p:cNvPr id="49" name="文本框 48"/>
            <p:cNvSpPr txBox="1"/>
            <p:nvPr/>
          </p:nvSpPr>
          <p:spPr>
            <a:xfrm>
              <a:off x="11653" y="4875"/>
              <a:ext cx="3458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zh-CN" altLang="en-US" sz="3200">
                  <a:solidFill>
                    <a:schemeClr val="bg1"/>
                  </a:solidFill>
                  <a:latin typeface="汉仪粗宋简" panose="02010600000101010101" charset="-122"/>
                  <a:ea typeface="汉仪粗宋简" panose="02010600000101010101" charset="-122"/>
                </a:rPr>
                <a:t>医保政策</a:t>
              </a:r>
              <a:endParaRPr lang="zh-CN" altLang="en-US" sz="3200">
                <a:solidFill>
                  <a:schemeClr val="bg1"/>
                </a:solidFill>
                <a:latin typeface="汉仪粗宋简" panose="02010600000101010101" charset="-122"/>
                <a:ea typeface="汉仪粗宋简" panose="02010600000101010101" charset="-122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任意多边形 26"/>
          <p:cNvSpPr/>
          <p:nvPr/>
        </p:nvSpPr>
        <p:spPr>
          <a:xfrm flipH="1">
            <a:off x="10060305" y="-9525"/>
            <a:ext cx="2148840" cy="1144270"/>
          </a:xfrm>
          <a:custGeom>
            <a:avLst/>
            <a:gdLst>
              <a:gd name="connsiteX0" fmla="*/ 3226 w 10313"/>
              <a:gd name="connsiteY0" fmla="*/ 3327 h 3463"/>
              <a:gd name="connsiteX1" fmla="*/ 5299 w 10313"/>
              <a:gd name="connsiteY1" fmla="*/ 2950 h 3463"/>
              <a:gd name="connsiteX2" fmla="*/ 6393 w 10313"/>
              <a:gd name="connsiteY2" fmla="*/ 2120 h 3463"/>
              <a:gd name="connsiteX3" fmla="*/ 8052 w 10313"/>
              <a:gd name="connsiteY3" fmla="*/ 1931 h 3463"/>
              <a:gd name="connsiteX4" fmla="*/ 9109 w 10313"/>
              <a:gd name="connsiteY4" fmla="*/ 839 h 3463"/>
              <a:gd name="connsiteX5" fmla="*/ 9599 w 10313"/>
              <a:gd name="connsiteY5" fmla="*/ 764 h 3463"/>
              <a:gd name="connsiteX6" fmla="*/ 472 w 10313"/>
              <a:gd name="connsiteY6" fmla="*/ 10 h 3463"/>
              <a:gd name="connsiteX7" fmla="*/ 2056 w 10313"/>
              <a:gd name="connsiteY7" fmla="*/ 1252 h 3463"/>
              <a:gd name="connsiteX8" fmla="*/ 3226 w 10313"/>
              <a:gd name="connsiteY8" fmla="*/ 3327 h 3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08" h="2252">
                <a:moveTo>
                  <a:pt x="0" y="2252"/>
                </a:moveTo>
                <a:cubicBezTo>
                  <a:pt x="729" y="2177"/>
                  <a:pt x="1408" y="1643"/>
                  <a:pt x="1584" y="1412"/>
                </a:cubicBezTo>
                <a:cubicBezTo>
                  <a:pt x="1801" y="1142"/>
                  <a:pt x="2310" y="818"/>
                  <a:pt x="2855" y="843"/>
                </a:cubicBezTo>
                <a:cubicBezTo>
                  <a:pt x="2933" y="842"/>
                  <a:pt x="3057" y="848"/>
                  <a:pt x="3094" y="849"/>
                </a:cubicBezTo>
                <a:cubicBezTo>
                  <a:pt x="3171" y="852"/>
                  <a:pt x="3296" y="856"/>
                  <a:pt x="3332" y="855"/>
                </a:cubicBezTo>
                <a:cubicBezTo>
                  <a:pt x="3911" y="933"/>
                  <a:pt x="4468" y="418"/>
                  <a:pt x="4685" y="32"/>
                </a:cubicBezTo>
                <a:lnTo>
                  <a:pt x="4698" y="13"/>
                </a:lnTo>
                <a:lnTo>
                  <a:pt x="4708" y="0"/>
                </a:lnTo>
                <a:lnTo>
                  <a:pt x="0" y="0"/>
                </a:lnTo>
                <a:lnTo>
                  <a:pt x="0" y="2252"/>
                </a:lnTo>
                <a:close/>
              </a:path>
            </a:pathLst>
          </a:custGeom>
          <a:solidFill>
            <a:srgbClr val="E5F3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 flipV="1">
            <a:off x="-17145" y="5730875"/>
            <a:ext cx="2148840" cy="1144270"/>
          </a:xfrm>
          <a:custGeom>
            <a:avLst/>
            <a:gdLst>
              <a:gd name="connsiteX0" fmla="*/ 3226 w 10313"/>
              <a:gd name="connsiteY0" fmla="*/ 3327 h 3463"/>
              <a:gd name="connsiteX1" fmla="*/ 5299 w 10313"/>
              <a:gd name="connsiteY1" fmla="*/ 2950 h 3463"/>
              <a:gd name="connsiteX2" fmla="*/ 6393 w 10313"/>
              <a:gd name="connsiteY2" fmla="*/ 2120 h 3463"/>
              <a:gd name="connsiteX3" fmla="*/ 8052 w 10313"/>
              <a:gd name="connsiteY3" fmla="*/ 1931 h 3463"/>
              <a:gd name="connsiteX4" fmla="*/ 9109 w 10313"/>
              <a:gd name="connsiteY4" fmla="*/ 839 h 3463"/>
              <a:gd name="connsiteX5" fmla="*/ 9599 w 10313"/>
              <a:gd name="connsiteY5" fmla="*/ 764 h 3463"/>
              <a:gd name="connsiteX6" fmla="*/ 472 w 10313"/>
              <a:gd name="connsiteY6" fmla="*/ 10 h 3463"/>
              <a:gd name="connsiteX7" fmla="*/ 2056 w 10313"/>
              <a:gd name="connsiteY7" fmla="*/ 1252 h 3463"/>
              <a:gd name="connsiteX8" fmla="*/ 3226 w 10313"/>
              <a:gd name="connsiteY8" fmla="*/ 3327 h 3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08" h="2252">
                <a:moveTo>
                  <a:pt x="0" y="2252"/>
                </a:moveTo>
                <a:cubicBezTo>
                  <a:pt x="729" y="2177"/>
                  <a:pt x="1408" y="1643"/>
                  <a:pt x="1584" y="1412"/>
                </a:cubicBezTo>
                <a:cubicBezTo>
                  <a:pt x="1801" y="1142"/>
                  <a:pt x="2310" y="818"/>
                  <a:pt x="2855" y="843"/>
                </a:cubicBezTo>
                <a:cubicBezTo>
                  <a:pt x="2933" y="842"/>
                  <a:pt x="3057" y="848"/>
                  <a:pt x="3094" y="849"/>
                </a:cubicBezTo>
                <a:cubicBezTo>
                  <a:pt x="3171" y="852"/>
                  <a:pt x="3296" y="856"/>
                  <a:pt x="3332" y="855"/>
                </a:cubicBezTo>
                <a:cubicBezTo>
                  <a:pt x="3911" y="933"/>
                  <a:pt x="4468" y="418"/>
                  <a:pt x="4685" y="32"/>
                </a:cubicBezTo>
                <a:lnTo>
                  <a:pt x="4698" y="13"/>
                </a:lnTo>
                <a:lnTo>
                  <a:pt x="4708" y="0"/>
                </a:lnTo>
                <a:lnTo>
                  <a:pt x="0" y="0"/>
                </a:lnTo>
                <a:lnTo>
                  <a:pt x="0" y="2252"/>
                </a:lnTo>
                <a:close/>
              </a:path>
            </a:pathLst>
          </a:custGeom>
          <a:solidFill>
            <a:srgbClr val="E5F3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0" y="403225"/>
            <a:ext cx="549910" cy="576000"/>
            <a:chOff x="14" y="557"/>
            <a:chExt cx="1021" cy="1054"/>
          </a:xfrm>
          <a:solidFill>
            <a:srgbClr val="FDA800"/>
          </a:solidFill>
        </p:grpSpPr>
        <p:sp>
          <p:nvSpPr>
            <p:cNvPr id="6" name="矩形 5"/>
            <p:cNvSpPr/>
            <p:nvPr/>
          </p:nvSpPr>
          <p:spPr>
            <a:xfrm>
              <a:off x="14" y="557"/>
              <a:ext cx="624" cy="10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思源黑体 CN Regular" panose="020B050000000000000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724" y="557"/>
              <a:ext cx="113" cy="10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思源黑体 CN Regular" panose="020B0500000000000000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923" y="817"/>
              <a:ext cx="113" cy="7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思源黑体 CN Regular" panose="020B0500000000000000" charset="-122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704850" y="403225"/>
            <a:ext cx="49809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600">
                <a:solidFill>
                  <a:schemeClr val="tx1">
                    <a:lumMod val="75000"/>
                    <a:lumOff val="25000"/>
                  </a:schemeClr>
                </a:solidFill>
                <a:latin typeface="汉仪粗宋简" panose="02010600000101010101" charset="-122"/>
                <a:ea typeface="汉仪粗宋简" panose="02010600000101010101" charset="-122"/>
                <a:sym typeface="+mn-ea"/>
              </a:rPr>
              <a:t>大学生医保基本待遇</a:t>
            </a:r>
            <a:r>
              <a:rPr lang="en-US" altLang="zh-CN" sz="3600">
                <a:solidFill>
                  <a:schemeClr val="tx1">
                    <a:lumMod val="75000"/>
                    <a:lumOff val="25000"/>
                  </a:schemeClr>
                </a:solidFill>
                <a:latin typeface="汉仪粗宋简" panose="02010600000101010101" charset="-122"/>
                <a:ea typeface="汉仪粗宋简" panose="02010600000101010101" charset="-122"/>
                <a:cs typeface="汉仪粗宋简" panose="02010600000101010101" charset="-122"/>
              </a:rPr>
              <a:t> </a:t>
            </a:r>
            <a:endParaRPr lang="en-US" altLang="zh-CN" sz="3600">
              <a:solidFill>
                <a:schemeClr val="tx1">
                  <a:lumMod val="75000"/>
                  <a:lumOff val="25000"/>
                </a:schemeClr>
              </a:solidFill>
              <a:latin typeface="汉仪粗宋简" panose="02010600000101010101" charset="-122"/>
              <a:ea typeface="汉仪粗宋简" panose="02010600000101010101" charset="-122"/>
              <a:cs typeface="汉仪粗宋简" panose="02010600000101010101" charset="-122"/>
            </a:endParaRPr>
          </a:p>
        </p:txBody>
      </p:sp>
      <p:graphicFrame>
        <p:nvGraphicFramePr>
          <p:cNvPr id="11" name="表格 10"/>
          <p:cNvGraphicFramePr/>
          <p:nvPr>
            <p:custDataLst>
              <p:tags r:id="rId1"/>
            </p:custDataLst>
          </p:nvPr>
        </p:nvGraphicFramePr>
        <p:xfrm>
          <a:off x="636905" y="979170"/>
          <a:ext cx="11198860" cy="5788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7620"/>
                <a:gridCol w="6157595"/>
                <a:gridCol w="3763645"/>
              </a:tblGrid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名称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                             </a:t>
                      </a:r>
                      <a:r>
                        <a:rPr lang="zh-CN" altLang="en-US"/>
                        <a:t>大学生医保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             </a:t>
                      </a:r>
                      <a:r>
                        <a:rPr lang="zh-CN" altLang="en-US"/>
                        <a:t>居民医保</a:t>
                      </a:r>
                      <a:endParaRPr lang="zh-CN" altLang="en-US"/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缴费方式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sym typeface="+mn-ea"/>
                        </a:rPr>
                        <a:t>由各高校统一代缴</a:t>
                      </a:r>
                      <a:endParaRPr lang="zh-CN" altLang="en-US" sz="1800" b="0">
                        <a:solidFill>
                          <a:srgbClr val="000000"/>
                        </a:solidFill>
                        <a:ea typeface="宋体" panose="02010600030101010101" pitchFamily="2" charset="-122"/>
                      </a:endParaRPr>
                    </a:p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sym typeface="+mn-ea"/>
                        </a:rPr>
                        <a:t>个人线上线下方式进行缴费</a:t>
                      </a:r>
                      <a:endParaRPr lang="zh-CN" altLang="en-US" sz="1800" b="0">
                        <a:solidFill>
                          <a:srgbClr val="000000"/>
                        </a:solidFill>
                        <a:ea typeface="宋体" panose="02010600030101010101" pitchFamily="2" charset="-122"/>
                      </a:endParaRPr>
                    </a:p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48069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使用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sym typeface="+mn-ea"/>
                        </a:rPr>
                        <a:t>无实体卡，使用方式为电子医保卡，需要个人自行申领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cs typeface="+mn-lt"/>
                          <a:sym typeface="+mn-ea"/>
                        </a:rPr>
                        <a:t>实体卡+电子卡</a:t>
                      </a:r>
                      <a:endParaRPr lang="zh-CN" altLang="en-US"/>
                    </a:p>
                  </a:txBody>
                  <a:tcPr/>
                </a:tc>
              </a:tr>
              <a:tr h="14630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住院</a:t>
                      </a:r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p>
                      <a:pPr indent="0">
                        <a:buNone/>
                      </a:pPr>
                      <a:r>
                        <a:rPr 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cs typeface="+mn-lt"/>
                          <a:sym typeface="+mn-ea"/>
                        </a:rPr>
                        <a:t>在武汉市内住院使用，直接用</a:t>
                      </a:r>
                      <a:r>
                        <a:rPr 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cs typeface="+mn-lt"/>
                          <a:sym typeface="+mn-ea"/>
                        </a:rPr>
                        <a:t>电子医保卡或居民医保卡办理住院，出院自动结算。</a:t>
                      </a:r>
                      <a:r>
                        <a:rPr lang="en-US" sz="1800">
                          <a:solidFill>
                            <a:srgbClr val="000000"/>
                          </a:solidFill>
                          <a:cs typeface="+mn-lt"/>
                          <a:sym typeface="+mn-ea"/>
                        </a:rPr>
                        <a:t>                </a:t>
                      </a:r>
                      <a:endParaRPr lang="en-US" sz="1800" b="0">
                        <a:solidFill>
                          <a:srgbClr val="000000"/>
                        </a:solidFill>
                        <a:cs typeface="+mn-lt"/>
                      </a:endParaRPr>
                    </a:p>
                    <a:p>
                      <a:pPr indent="0">
                        <a:buNone/>
                      </a:pPr>
                      <a:r>
                        <a:rPr 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cs typeface="+mn-lt"/>
                          <a:sym typeface="+mn-ea"/>
                        </a:rPr>
                        <a:t>武汉市外需要在医生开具住院单后，第一时间拍照上传，利用</a:t>
                      </a:r>
                      <a:r>
                        <a:rPr lang="en-US" alt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cs typeface="+mn-lt"/>
                          <a:sym typeface="+mn-ea"/>
                        </a:rPr>
                        <a:t>App</a:t>
                      </a:r>
                      <a:r>
                        <a:rPr lang="zh-CN" altLang="en-US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cs typeface="+mn-lt"/>
                          <a:sym typeface="+mn-ea"/>
                        </a:rPr>
                        <a:t>进行线上备案（省内省外是不同的</a:t>
                      </a:r>
                      <a:r>
                        <a:rPr lang="en-US" alt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cs typeface="+mn-lt"/>
                          <a:sym typeface="+mn-ea"/>
                        </a:rPr>
                        <a:t>App</a:t>
                      </a:r>
                      <a:r>
                        <a:rPr lang="zh-CN" altLang="en-US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cs typeface="+mn-lt"/>
                          <a:sym typeface="+mn-ea"/>
                        </a:rPr>
                        <a:t>），</a:t>
                      </a:r>
                      <a:r>
                        <a:rPr 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cs typeface="+mn-lt"/>
                          <a:sym typeface="+mn-ea"/>
                        </a:rPr>
                        <a:t>再去住院部进行住院手续办理，出院方可进行统筹结算。</a:t>
                      </a:r>
                      <a:r>
                        <a:rPr lang="en-US" altLang="zh-CN" sz="1800">
                          <a:solidFill>
                            <a:srgbClr val="000000"/>
                          </a:solidFill>
                          <a:sym typeface="+mn-ea"/>
                        </a:rPr>
                        <a:t>                                                            </a:t>
                      </a:r>
                      <a:endParaRPr lang="en-US" altLang="zh-CN" sz="1800">
                        <a:solidFill>
                          <a:srgbClr val="000000"/>
                        </a:solidFill>
                      </a:endParaRPr>
                    </a:p>
                    <a:p>
                      <a:pPr indent="0">
                        <a:buNone/>
                      </a:pPr>
                      <a:r>
                        <a:rPr lang="zh-CN" alt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sym typeface="+mn-ea"/>
                        </a:rPr>
                        <a:t>武汉本地统筹结算比例约为50%。</a:t>
                      </a:r>
                      <a:r>
                        <a:rPr lang="en-US" alt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sym typeface="+mn-ea"/>
                        </a:rPr>
                        <a:t>                                                                             </a:t>
                      </a:r>
                      <a:endParaRPr lang="en-US" altLang="zh-CN" sz="1800">
                        <a:solidFill>
                          <a:srgbClr val="000000"/>
                        </a:solidFill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zh-CN" alt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sym typeface="+mn-ea"/>
                        </a:rPr>
                        <a:t>异地统筹结算比例约为40%。</a:t>
                      </a:r>
                      <a:r>
                        <a:rPr lang="en-US" altLang="zh-CN" sz="1800">
                          <a:solidFill>
                            <a:srgbClr val="000000"/>
                          </a:solidFill>
                          <a:sym typeface="+mn-ea"/>
                        </a:rPr>
                        <a:t>        </a:t>
                      </a:r>
                      <a:endParaRPr lang="zh-CN" altLang="en-US"/>
                    </a:p>
                  </a:txBody>
                  <a:tcPr/>
                </a:tc>
                <a:tc hMerge="1">
                  <a:tcPr/>
                </a:tc>
              </a:tr>
              <a:tr h="167576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门诊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cs typeface="+mn-lt"/>
                          <a:sym typeface="+mn-ea"/>
                        </a:rPr>
                        <a:t>首诊须在校医院，可享受低至15%医药费报销。</a:t>
                      </a:r>
                      <a:r>
                        <a:rPr lang="en-US" sz="1800">
                          <a:solidFill>
                            <a:srgbClr val="000000"/>
                          </a:solidFill>
                          <a:cs typeface="+mn-lt"/>
                          <a:sym typeface="+mn-ea"/>
                        </a:rPr>
                        <a:t>                           </a:t>
                      </a:r>
                      <a:endParaRPr lang="en-US" sz="1800" b="0">
                        <a:solidFill>
                          <a:srgbClr val="000000"/>
                        </a:solidFill>
                        <a:cs typeface="+mn-lt"/>
                      </a:endParaRPr>
                    </a:p>
                    <a:p>
                      <a:pPr indent="0">
                        <a:buNone/>
                      </a:pPr>
                      <a:r>
                        <a:rPr 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cs typeface="+mn-lt"/>
                          <a:sym typeface="+mn-ea"/>
                        </a:rPr>
                        <a:t>由校医院转诊</a:t>
                      </a:r>
                      <a:r>
                        <a:rPr lang="zh-CN" altLang="en-US" sz="1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或因学校安排异地实习、休学等</a:t>
                      </a:r>
                      <a:r>
                        <a:rPr 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cs typeface="+mn-lt"/>
                          <a:sym typeface="+mn-ea"/>
                        </a:rPr>
                        <a:t>或在外急诊，可</a:t>
                      </a:r>
                      <a:r>
                        <a:rPr lang="zh-CN" altLang="en-US" sz="1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享受</a:t>
                      </a:r>
                      <a:r>
                        <a:rPr 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cs typeface="+mn-lt"/>
                          <a:sym typeface="+mn-ea"/>
                        </a:rPr>
                        <a:t>单次报销最高200元，全年最高1000元报销标准。</a:t>
                      </a:r>
                      <a:r>
                        <a:rPr lang="en-US" sz="1800">
                          <a:solidFill>
                            <a:srgbClr val="000000"/>
                          </a:solidFill>
                          <a:cs typeface="+mn-lt"/>
                          <a:sym typeface="+mn-ea"/>
                        </a:rPr>
                        <a:t>                                                                               </a:t>
                      </a:r>
                      <a:endParaRPr lang="en-US" sz="1800" b="0">
                        <a:solidFill>
                          <a:srgbClr val="000000"/>
                        </a:solidFill>
                        <a:cs typeface="+mn-lt"/>
                      </a:endParaRPr>
                    </a:p>
                    <a:p>
                      <a:pPr indent="0">
                        <a:buNone/>
                      </a:pPr>
                      <a:r>
                        <a:rPr 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cs typeface="+mn-lt"/>
                          <a:sym typeface="+mn-ea"/>
                        </a:rPr>
                        <a:t>寒暑假无需转诊单，享受单次100元报销标准。</a:t>
                      </a:r>
                      <a:endParaRPr lang="en-US" altLang="en-US" sz="1800" b="0">
                        <a:solidFill>
                          <a:srgbClr val="000000"/>
                        </a:solidFill>
                        <a:cs typeface="+mn-lt"/>
                      </a:endParaRPr>
                    </a:p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cs typeface="+mn-lt"/>
                          <a:sym typeface="+mn-ea"/>
                        </a:rPr>
                        <a:t>二级及以上级别医院，门诊报销起付线200元（医保基金支付比例</a:t>
                      </a:r>
                      <a:r>
                        <a:rPr lang="en-US" alt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cs typeface="+mn-lt"/>
                          <a:sym typeface="+mn-ea"/>
                        </a:rPr>
                        <a:t>50%</a:t>
                      </a:r>
                      <a:r>
                        <a:rPr lang="zh-CN" altLang="en-US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cs typeface="+mn-lt"/>
                          <a:sym typeface="+mn-ea"/>
                        </a:rPr>
                        <a:t>）</a:t>
                      </a:r>
                      <a:r>
                        <a:rPr lang="en-US" sz="1800">
                          <a:solidFill>
                            <a:srgbClr val="000000"/>
                          </a:solidFill>
                          <a:cs typeface="+mn-lt"/>
                          <a:sym typeface="+mn-ea"/>
                        </a:rPr>
                        <a:t>                                                                  </a:t>
                      </a:r>
                      <a:r>
                        <a:rPr 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cs typeface="+mn-lt"/>
                          <a:sym typeface="+mn-ea"/>
                        </a:rPr>
                        <a:t>年度报销金额上限400元。</a:t>
                      </a:r>
                      <a:endParaRPr lang="en-US" altLang="en-US" sz="1800" b="0">
                        <a:solidFill>
                          <a:srgbClr val="000000"/>
                        </a:solidFill>
                        <a:cs typeface="+mn-lt"/>
                      </a:endParaRPr>
                    </a:p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114617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商业保险</a:t>
                      </a:r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p>
                      <a:pPr indent="0">
                        <a:buNone/>
                      </a:pPr>
                      <a:r>
                        <a:rPr 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cs typeface="+mn-lt"/>
                          <a:sym typeface="+mn-ea"/>
                        </a:rPr>
                        <a:t>意外伤害医疗（含门急诊）医疗保险金保额2000元，免赔额100元，赔付比例80%。未经社保按70%赔付。</a:t>
                      </a:r>
                      <a:r>
                        <a:rPr lang="en-US" sz="1800">
                          <a:solidFill>
                            <a:srgbClr val="000000"/>
                          </a:solidFill>
                          <a:cs typeface="+mn-lt"/>
                          <a:sym typeface="+mn-ea"/>
                        </a:rPr>
                        <a:t>     </a:t>
                      </a:r>
                      <a:endParaRPr lang="en-US" sz="1800" b="0">
                        <a:solidFill>
                          <a:srgbClr val="000000"/>
                        </a:solidFill>
                        <a:cs typeface="+mn-lt"/>
                      </a:endParaRPr>
                    </a:p>
                    <a:p>
                      <a:pPr indent="0">
                        <a:buNone/>
                      </a:pPr>
                      <a:r>
                        <a:rPr 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cs typeface="+mn-lt"/>
                          <a:sym typeface="+mn-ea"/>
                        </a:rPr>
                        <a:t>住院方面，医保统筹支付以后加上学平险综合报销比例大约能够达到</a:t>
                      </a:r>
                      <a:r>
                        <a:rPr lang="en-US" altLang="zh-CN" sz="1800">
                          <a:solidFill>
                            <a:srgbClr val="000000"/>
                          </a:solidFill>
                          <a:ea typeface="宋体" panose="02010600030101010101" pitchFamily="2" charset="-122"/>
                          <a:cs typeface="+mn-lt"/>
                          <a:sym typeface="+mn-ea"/>
                        </a:rPr>
                        <a:t>90%</a:t>
                      </a:r>
                      <a:endParaRPr lang="zh-CN" altLang="en-US"/>
                    </a:p>
                  </a:txBody>
                  <a:tcPr/>
                </a:tc>
                <a:tc hMerge="1"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任意多边形 26"/>
          <p:cNvSpPr/>
          <p:nvPr/>
        </p:nvSpPr>
        <p:spPr>
          <a:xfrm flipH="1">
            <a:off x="10060305" y="-9525"/>
            <a:ext cx="2148840" cy="1144270"/>
          </a:xfrm>
          <a:custGeom>
            <a:avLst/>
            <a:gdLst>
              <a:gd name="connsiteX0" fmla="*/ 3226 w 10313"/>
              <a:gd name="connsiteY0" fmla="*/ 3327 h 3463"/>
              <a:gd name="connsiteX1" fmla="*/ 5299 w 10313"/>
              <a:gd name="connsiteY1" fmla="*/ 2950 h 3463"/>
              <a:gd name="connsiteX2" fmla="*/ 6393 w 10313"/>
              <a:gd name="connsiteY2" fmla="*/ 2120 h 3463"/>
              <a:gd name="connsiteX3" fmla="*/ 8052 w 10313"/>
              <a:gd name="connsiteY3" fmla="*/ 1931 h 3463"/>
              <a:gd name="connsiteX4" fmla="*/ 9109 w 10313"/>
              <a:gd name="connsiteY4" fmla="*/ 839 h 3463"/>
              <a:gd name="connsiteX5" fmla="*/ 9599 w 10313"/>
              <a:gd name="connsiteY5" fmla="*/ 764 h 3463"/>
              <a:gd name="connsiteX6" fmla="*/ 472 w 10313"/>
              <a:gd name="connsiteY6" fmla="*/ 10 h 3463"/>
              <a:gd name="connsiteX7" fmla="*/ 2056 w 10313"/>
              <a:gd name="connsiteY7" fmla="*/ 1252 h 3463"/>
              <a:gd name="connsiteX8" fmla="*/ 3226 w 10313"/>
              <a:gd name="connsiteY8" fmla="*/ 3327 h 3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08" h="2252">
                <a:moveTo>
                  <a:pt x="0" y="2252"/>
                </a:moveTo>
                <a:cubicBezTo>
                  <a:pt x="729" y="2177"/>
                  <a:pt x="1408" y="1643"/>
                  <a:pt x="1584" y="1412"/>
                </a:cubicBezTo>
                <a:cubicBezTo>
                  <a:pt x="1801" y="1142"/>
                  <a:pt x="2310" y="818"/>
                  <a:pt x="2855" y="843"/>
                </a:cubicBezTo>
                <a:cubicBezTo>
                  <a:pt x="2933" y="842"/>
                  <a:pt x="3057" y="848"/>
                  <a:pt x="3094" y="849"/>
                </a:cubicBezTo>
                <a:cubicBezTo>
                  <a:pt x="3171" y="852"/>
                  <a:pt x="3296" y="856"/>
                  <a:pt x="3332" y="855"/>
                </a:cubicBezTo>
                <a:cubicBezTo>
                  <a:pt x="3911" y="933"/>
                  <a:pt x="4468" y="418"/>
                  <a:pt x="4685" y="32"/>
                </a:cubicBezTo>
                <a:lnTo>
                  <a:pt x="4698" y="13"/>
                </a:lnTo>
                <a:lnTo>
                  <a:pt x="4708" y="0"/>
                </a:lnTo>
                <a:lnTo>
                  <a:pt x="0" y="0"/>
                </a:lnTo>
                <a:lnTo>
                  <a:pt x="0" y="2252"/>
                </a:lnTo>
                <a:close/>
              </a:path>
            </a:pathLst>
          </a:custGeom>
          <a:solidFill>
            <a:srgbClr val="E5F3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 flipV="1">
            <a:off x="-17145" y="5730875"/>
            <a:ext cx="2148840" cy="1144270"/>
          </a:xfrm>
          <a:custGeom>
            <a:avLst/>
            <a:gdLst>
              <a:gd name="connsiteX0" fmla="*/ 3226 w 10313"/>
              <a:gd name="connsiteY0" fmla="*/ 3327 h 3463"/>
              <a:gd name="connsiteX1" fmla="*/ 5299 w 10313"/>
              <a:gd name="connsiteY1" fmla="*/ 2950 h 3463"/>
              <a:gd name="connsiteX2" fmla="*/ 6393 w 10313"/>
              <a:gd name="connsiteY2" fmla="*/ 2120 h 3463"/>
              <a:gd name="connsiteX3" fmla="*/ 8052 w 10313"/>
              <a:gd name="connsiteY3" fmla="*/ 1931 h 3463"/>
              <a:gd name="connsiteX4" fmla="*/ 9109 w 10313"/>
              <a:gd name="connsiteY4" fmla="*/ 839 h 3463"/>
              <a:gd name="connsiteX5" fmla="*/ 9599 w 10313"/>
              <a:gd name="connsiteY5" fmla="*/ 764 h 3463"/>
              <a:gd name="connsiteX6" fmla="*/ 472 w 10313"/>
              <a:gd name="connsiteY6" fmla="*/ 10 h 3463"/>
              <a:gd name="connsiteX7" fmla="*/ 2056 w 10313"/>
              <a:gd name="connsiteY7" fmla="*/ 1252 h 3463"/>
              <a:gd name="connsiteX8" fmla="*/ 3226 w 10313"/>
              <a:gd name="connsiteY8" fmla="*/ 3327 h 3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08" h="2252">
                <a:moveTo>
                  <a:pt x="0" y="2252"/>
                </a:moveTo>
                <a:cubicBezTo>
                  <a:pt x="729" y="2177"/>
                  <a:pt x="1408" y="1643"/>
                  <a:pt x="1584" y="1412"/>
                </a:cubicBezTo>
                <a:cubicBezTo>
                  <a:pt x="1801" y="1142"/>
                  <a:pt x="2310" y="818"/>
                  <a:pt x="2855" y="843"/>
                </a:cubicBezTo>
                <a:cubicBezTo>
                  <a:pt x="2933" y="842"/>
                  <a:pt x="3057" y="848"/>
                  <a:pt x="3094" y="849"/>
                </a:cubicBezTo>
                <a:cubicBezTo>
                  <a:pt x="3171" y="852"/>
                  <a:pt x="3296" y="856"/>
                  <a:pt x="3332" y="855"/>
                </a:cubicBezTo>
                <a:cubicBezTo>
                  <a:pt x="3911" y="933"/>
                  <a:pt x="4468" y="418"/>
                  <a:pt x="4685" y="32"/>
                </a:cubicBezTo>
                <a:lnTo>
                  <a:pt x="4698" y="13"/>
                </a:lnTo>
                <a:lnTo>
                  <a:pt x="4708" y="0"/>
                </a:lnTo>
                <a:lnTo>
                  <a:pt x="0" y="0"/>
                </a:lnTo>
                <a:lnTo>
                  <a:pt x="0" y="2252"/>
                </a:lnTo>
                <a:close/>
              </a:path>
            </a:pathLst>
          </a:custGeom>
          <a:solidFill>
            <a:srgbClr val="E5F3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0" y="403225"/>
            <a:ext cx="549910" cy="576000"/>
            <a:chOff x="14" y="557"/>
            <a:chExt cx="1021" cy="1054"/>
          </a:xfrm>
          <a:solidFill>
            <a:srgbClr val="FDA800"/>
          </a:solidFill>
        </p:grpSpPr>
        <p:sp>
          <p:nvSpPr>
            <p:cNvPr id="6" name="矩形 5"/>
            <p:cNvSpPr/>
            <p:nvPr/>
          </p:nvSpPr>
          <p:spPr>
            <a:xfrm>
              <a:off x="14" y="557"/>
              <a:ext cx="624" cy="10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思源黑体 CN Regular" panose="020B050000000000000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724" y="557"/>
              <a:ext cx="113" cy="10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思源黑体 CN Regular" panose="020B0500000000000000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923" y="817"/>
              <a:ext cx="113" cy="7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思源黑体 CN Regular" panose="020B0500000000000000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704850" y="403225"/>
            <a:ext cx="49809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600">
                <a:solidFill>
                  <a:schemeClr val="tx1">
                    <a:lumMod val="75000"/>
                    <a:lumOff val="25000"/>
                  </a:schemeClr>
                </a:solidFill>
                <a:latin typeface="汉仪粗宋简" panose="02010600000101010101" charset="-122"/>
                <a:ea typeface="汉仪粗宋简" panose="02010600000101010101" charset="-122"/>
                <a:sym typeface="+mn-ea"/>
              </a:rPr>
              <a:t>大学生医保基本待遇</a:t>
            </a:r>
            <a:r>
              <a:rPr lang="en-US" altLang="zh-CN" sz="3600">
                <a:solidFill>
                  <a:schemeClr val="tx1">
                    <a:lumMod val="75000"/>
                    <a:lumOff val="25000"/>
                  </a:schemeClr>
                </a:solidFill>
                <a:latin typeface="汉仪粗宋简" panose="02010600000101010101" charset="-122"/>
                <a:ea typeface="汉仪粗宋简" panose="02010600000101010101" charset="-122"/>
                <a:cs typeface="汉仪粗宋简" panose="02010600000101010101" charset="-122"/>
              </a:rPr>
              <a:t> </a:t>
            </a:r>
            <a:endParaRPr lang="en-US" altLang="zh-CN" sz="3600">
              <a:solidFill>
                <a:schemeClr val="tx1">
                  <a:lumMod val="75000"/>
                  <a:lumOff val="25000"/>
                </a:schemeClr>
              </a:solidFill>
              <a:latin typeface="汉仪粗宋简" panose="02010600000101010101" charset="-122"/>
              <a:ea typeface="汉仪粗宋简" panose="02010600000101010101" charset="-122"/>
              <a:cs typeface="汉仪粗宋简" panose="02010600000101010101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217295" y="1357630"/>
            <a:ext cx="2453640" cy="475234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indent="0" fontAlgn="ctr">
              <a:spcBef>
                <a:spcPts val="1000"/>
              </a:spcBef>
              <a:spcAft>
                <a:spcPts val="0"/>
              </a:spcAft>
              <a:buFont typeface="WPS-Numbers" pitchFamily="2" charset="0"/>
              <a:buNone/>
            </a:pPr>
            <a:endParaRPr lang="zh-CN" altLang="en-US" b="1" dirty="0">
              <a:solidFill>
                <a:srgbClr val="000000">
                  <a:lumMod val="65000"/>
                  <a:lumOff val="35000"/>
                </a:srgbClr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indent="0" fontAlgn="ctr">
              <a:spcBef>
                <a:spcPts val="1000"/>
              </a:spcBef>
              <a:spcAft>
                <a:spcPts val="0"/>
              </a:spcAft>
              <a:buFont typeface="WPS-Numbers" pitchFamily="2" charset="0"/>
              <a:buNone/>
            </a:pPr>
            <a:endParaRPr lang="zh-CN" altLang="en-US" b="1" dirty="0">
              <a:solidFill>
                <a:srgbClr val="000000">
                  <a:lumMod val="65000"/>
                  <a:lumOff val="35000"/>
                </a:srgbClr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indent="0" fontAlgn="ctr">
              <a:spcBef>
                <a:spcPts val="1000"/>
              </a:spcBef>
              <a:spcAft>
                <a:spcPts val="0"/>
              </a:spcAft>
              <a:buFont typeface="WPS-Numbers" pitchFamily="2" charset="0"/>
              <a:buNone/>
            </a:pPr>
            <a:endParaRPr lang="zh-CN" altLang="en-US" b="1" dirty="0">
              <a:solidFill>
                <a:srgbClr val="000000">
                  <a:lumMod val="65000"/>
                  <a:lumOff val="35000"/>
                </a:srgbClr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indent="0" fontAlgn="ctr">
              <a:spcBef>
                <a:spcPts val="1000"/>
              </a:spcBef>
              <a:spcAft>
                <a:spcPts val="0"/>
              </a:spcAft>
              <a:buFont typeface="WPS-Numbers" pitchFamily="2" charset="0"/>
              <a:buNone/>
            </a:pPr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如何领取电子医保卡</a:t>
            </a:r>
            <a:endParaRPr lang="zh-CN" altLang="en-US" sz="24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indent="0" algn="ctr" fontAlgn="ctr">
              <a:spcBef>
                <a:spcPts val="1000"/>
              </a:spcBef>
              <a:spcAft>
                <a:spcPts val="0"/>
              </a:spcAft>
              <a:buFont typeface="WPS-Numbers" pitchFamily="2" charset="0"/>
              <a:buNone/>
            </a:pPr>
            <a:r>
              <a:rPr lang="zh-CN" altLang="en-US" sz="2000" b="1" u="sng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rPr>
              <a:t>支付宝APP</a:t>
            </a:r>
            <a:endParaRPr lang="zh-CN" altLang="en-US" sz="2000" b="1" u="sng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11" name="图片 10" descr="1144D2B68C53BF80F44275C2DD5261E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5705" y="1031240"/>
            <a:ext cx="2698115" cy="5843905"/>
          </a:xfrm>
          <a:prstGeom prst="rect">
            <a:avLst/>
          </a:prstGeom>
        </p:spPr>
      </p:pic>
      <p:pic>
        <p:nvPicPr>
          <p:cNvPr id="12" name="图片 11" descr="F991F5161ED0C98A60E70D0C368238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510" y="1031240"/>
            <a:ext cx="2773680" cy="58439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2" name="图片 11" descr="UIU$4XR51BDN~EE0[_(ENG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26180" y="695960"/>
            <a:ext cx="4978400" cy="5958840"/>
          </a:xfrm>
          <a:prstGeom prst="rect">
            <a:avLst/>
          </a:prstGeom>
        </p:spPr>
      </p:pic>
      <p:sp>
        <p:nvSpPr>
          <p:cNvPr id="27" name="任意多边形 26"/>
          <p:cNvSpPr/>
          <p:nvPr/>
        </p:nvSpPr>
        <p:spPr>
          <a:xfrm flipH="1">
            <a:off x="10060305" y="-9525"/>
            <a:ext cx="2148840" cy="1144270"/>
          </a:xfrm>
          <a:custGeom>
            <a:avLst/>
            <a:gdLst>
              <a:gd name="connsiteX0" fmla="*/ 3226 w 10313"/>
              <a:gd name="connsiteY0" fmla="*/ 3327 h 3463"/>
              <a:gd name="connsiteX1" fmla="*/ 5299 w 10313"/>
              <a:gd name="connsiteY1" fmla="*/ 2950 h 3463"/>
              <a:gd name="connsiteX2" fmla="*/ 6393 w 10313"/>
              <a:gd name="connsiteY2" fmla="*/ 2120 h 3463"/>
              <a:gd name="connsiteX3" fmla="*/ 8052 w 10313"/>
              <a:gd name="connsiteY3" fmla="*/ 1931 h 3463"/>
              <a:gd name="connsiteX4" fmla="*/ 9109 w 10313"/>
              <a:gd name="connsiteY4" fmla="*/ 839 h 3463"/>
              <a:gd name="connsiteX5" fmla="*/ 9599 w 10313"/>
              <a:gd name="connsiteY5" fmla="*/ 764 h 3463"/>
              <a:gd name="connsiteX6" fmla="*/ 472 w 10313"/>
              <a:gd name="connsiteY6" fmla="*/ 10 h 3463"/>
              <a:gd name="connsiteX7" fmla="*/ 2056 w 10313"/>
              <a:gd name="connsiteY7" fmla="*/ 1252 h 3463"/>
              <a:gd name="connsiteX8" fmla="*/ 3226 w 10313"/>
              <a:gd name="connsiteY8" fmla="*/ 3327 h 3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08" h="2252">
                <a:moveTo>
                  <a:pt x="0" y="2252"/>
                </a:moveTo>
                <a:cubicBezTo>
                  <a:pt x="729" y="2177"/>
                  <a:pt x="1408" y="1643"/>
                  <a:pt x="1584" y="1412"/>
                </a:cubicBezTo>
                <a:cubicBezTo>
                  <a:pt x="1801" y="1142"/>
                  <a:pt x="2310" y="818"/>
                  <a:pt x="2855" y="843"/>
                </a:cubicBezTo>
                <a:cubicBezTo>
                  <a:pt x="2933" y="842"/>
                  <a:pt x="3057" y="848"/>
                  <a:pt x="3094" y="849"/>
                </a:cubicBezTo>
                <a:cubicBezTo>
                  <a:pt x="3171" y="852"/>
                  <a:pt x="3296" y="856"/>
                  <a:pt x="3332" y="855"/>
                </a:cubicBezTo>
                <a:cubicBezTo>
                  <a:pt x="3911" y="933"/>
                  <a:pt x="4468" y="418"/>
                  <a:pt x="4685" y="32"/>
                </a:cubicBezTo>
                <a:lnTo>
                  <a:pt x="4698" y="13"/>
                </a:lnTo>
                <a:lnTo>
                  <a:pt x="4708" y="0"/>
                </a:lnTo>
                <a:lnTo>
                  <a:pt x="0" y="0"/>
                </a:lnTo>
                <a:lnTo>
                  <a:pt x="0" y="2252"/>
                </a:lnTo>
                <a:close/>
              </a:path>
            </a:pathLst>
          </a:custGeom>
          <a:solidFill>
            <a:srgbClr val="E5F3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 flipV="1">
            <a:off x="-17145" y="5730875"/>
            <a:ext cx="2148840" cy="1144270"/>
          </a:xfrm>
          <a:custGeom>
            <a:avLst/>
            <a:gdLst>
              <a:gd name="connsiteX0" fmla="*/ 3226 w 10313"/>
              <a:gd name="connsiteY0" fmla="*/ 3327 h 3463"/>
              <a:gd name="connsiteX1" fmla="*/ 5299 w 10313"/>
              <a:gd name="connsiteY1" fmla="*/ 2950 h 3463"/>
              <a:gd name="connsiteX2" fmla="*/ 6393 w 10313"/>
              <a:gd name="connsiteY2" fmla="*/ 2120 h 3463"/>
              <a:gd name="connsiteX3" fmla="*/ 8052 w 10313"/>
              <a:gd name="connsiteY3" fmla="*/ 1931 h 3463"/>
              <a:gd name="connsiteX4" fmla="*/ 9109 w 10313"/>
              <a:gd name="connsiteY4" fmla="*/ 839 h 3463"/>
              <a:gd name="connsiteX5" fmla="*/ 9599 w 10313"/>
              <a:gd name="connsiteY5" fmla="*/ 764 h 3463"/>
              <a:gd name="connsiteX6" fmla="*/ 472 w 10313"/>
              <a:gd name="connsiteY6" fmla="*/ 10 h 3463"/>
              <a:gd name="connsiteX7" fmla="*/ 2056 w 10313"/>
              <a:gd name="connsiteY7" fmla="*/ 1252 h 3463"/>
              <a:gd name="connsiteX8" fmla="*/ 3226 w 10313"/>
              <a:gd name="connsiteY8" fmla="*/ 3327 h 3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08" h="2252">
                <a:moveTo>
                  <a:pt x="0" y="2252"/>
                </a:moveTo>
                <a:cubicBezTo>
                  <a:pt x="729" y="2177"/>
                  <a:pt x="1408" y="1643"/>
                  <a:pt x="1584" y="1412"/>
                </a:cubicBezTo>
                <a:cubicBezTo>
                  <a:pt x="1801" y="1142"/>
                  <a:pt x="2310" y="818"/>
                  <a:pt x="2855" y="843"/>
                </a:cubicBezTo>
                <a:cubicBezTo>
                  <a:pt x="2933" y="842"/>
                  <a:pt x="3057" y="848"/>
                  <a:pt x="3094" y="849"/>
                </a:cubicBezTo>
                <a:cubicBezTo>
                  <a:pt x="3171" y="852"/>
                  <a:pt x="3296" y="856"/>
                  <a:pt x="3332" y="855"/>
                </a:cubicBezTo>
                <a:cubicBezTo>
                  <a:pt x="3911" y="933"/>
                  <a:pt x="4468" y="418"/>
                  <a:pt x="4685" y="32"/>
                </a:cubicBezTo>
                <a:lnTo>
                  <a:pt x="4698" y="13"/>
                </a:lnTo>
                <a:lnTo>
                  <a:pt x="4708" y="0"/>
                </a:lnTo>
                <a:lnTo>
                  <a:pt x="0" y="0"/>
                </a:lnTo>
                <a:lnTo>
                  <a:pt x="0" y="2252"/>
                </a:lnTo>
                <a:close/>
              </a:path>
            </a:pathLst>
          </a:custGeom>
          <a:solidFill>
            <a:srgbClr val="E5F3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0" y="403225"/>
            <a:ext cx="549910" cy="576000"/>
            <a:chOff x="14" y="557"/>
            <a:chExt cx="1021" cy="1054"/>
          </a:xfrm>
          <a:solidFill>
            <a:srgbClr val="FDA800"/>
          </a:solidFill>
        </p:grpSpPr>
        <p:sp>
          <p:nvSpPr>
            <p:cNvPr id="6" name="矩形 5"/>
            <p:cNvSpPr/>
            <p:nvPr/>
          </p:nvSpPr>
          <p:spPr>
            <a:xfrm>
              <a:off x="14" y="557"/>
              <a:ext cx="624" cy="10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思源黑体 CN Regular" panose="020B050000000000000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724" y="557"/>
              <a:ext cx="113" cy="10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思源黑体 CN Regular" panose="020B0500000000000000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923" y="817"/>
              <a:ext cx="113" cy="7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思源黑体 CN Regular" panose="020B0500000000000000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704850" y="403225"/>
            <a:ext cx="49809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600">
                <a:solidFill>
                  <a:schemeClr val="tx1">
                    <a:lumMod val="75000"/>
                    <a:lumOff val="25000"/>
                  </a:schemeClr>
                </a:solidFill>
                <a:latin typeface="汉仪粗宋简" panose="02010600000101010101" charset="-122"/>
                <a:ea typeface="汉仪粗宋简" panose="02010600000101010101" charset="-122"/>
                <a:sym typeface="+mn-ea"/>
              </a:rPr>
              <a:t>大学生医保基本待遇</a:t>
            </a:r>
            <a:r>
              <a:rPr lang="en-US" altLang="zh-CN" sz="3600">
                <a:solidFill>
                  <a:schemeClr val="tx1">
                    <a:lumMod val="75000"/>
                    <a:lumOff val="25000"/>
                  </a:schemeClr>
                </a:solidFill>
                <a:latin typeface="汉仪粗宋简" panose="02010600000101010101" charset="-122"/>
                <a:ea typeface="汉仪粗宋简" panose="02010600000101010101" charset="-122"/>
                <a:cs typeface="汉仪粗宋简" panose="02010600000101010101" charset="-122"/>
              </a:rPr>
              <a:t> </a:t>
            </a:r>
            <a:endParaRPr lang="en-US" altLang="zh-CN" sz="3600">
              <a:solidFill>
                <a:schemeClr val="tx1">
                  <a:lumMod val="75000"/>
                  <a:lumOff val="25000"/>
                </a:schemeClr>
              </a:solidFill>
              <a:latin typeface="汉仪粗宋简" panose="02010600000101010101" charset="-122"/>
              <a:ea typeface="汉仪粗宋简" panose="02010600000101010101" charset="-122"/>
              <a:cs typeface="汉仪粗宋简" panose="02010600000101010101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788302" y="979439"/>
            <a:ext cx="5518150" cy="2327641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360045" indent="-360045" fontAlgn="ctr">
              <a:spcBef>
                <a:spcPts val="1000"/>
              </a:spcBef>
              <a:spcAft>
                <a:spcPts val="0"/>
              </a:spcAft>
              <a:buFont typeface="WPS-Numbers" pitchFamily="2" charset="0"/>
              <a:buChar char=""/>
            </a:pPr>
            <a:endParaRPr lang="zh-CN" altLang="en-US" sz="1600" spc="150" dirty="0">
              <a:solidFill>
                <a:srgbClr val="000000">
                  <a:lumMod val="65000"/>
                  <a:lumOff val="35000"/>
                </a:srgbClr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3"/>
            </p:custDataLst>
          </p:nvPr>
        </p:nvSpPr>
        <p:spPr>
          <a:xfrm>
            <a:off x="1282700" y="701675"/>
            <a:ext cx="2360930" cy="505968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indent="0" fontAlgn="ctr">
              <a:spcBef>
                <a:spcPts val="1000"/>
              </a:spcBef>
              <a:spcAft>
                <a:spcPts val="0"/>
              </a:spcAft>
              <a:buFont typeface="WPS-Numbers" pitchFamily="2" charset="0"/>
              <a:buNone/>
            </a:pPr>
            <a:endParaRPr lang="zh-CN" altLang="en-US" b="1" dirty="0">
              <a:solidFill>
                <a:srgbClr val="000000">
                  <a:lumMod val="65000"/>
                  <a:lumOff val="35000"/>
                </a:srgb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 indent="0" fontAlgn="ctr">
              <a:spcBef>
                <a:spcPts val="1000"/>
              </a:spcBef>
              <a:spcAft>
                <a:spcPts val="0"/>
              </a:spcAft>
              <a:buFont typeface="WPS-Numbers" pitchFamily="2" charset="0"/>
              <a:buNone/>
            </a:pPr>
            <a:endParaRPr lang="zh-CN" altLang="en-US" b="1" dirty="0">
              <a:solidFill>
                <a:srgbClr val="000000">
                  <a:lumMod val="65000"/>
                  <a:lumOff val="35000"/>
                </a:srgb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 indent="0" fontAlgn="ctr">
              <a:spcBef>
                <a:spcPts val="1000"/>
              </a:spcBef>
              <a:spcAft>
                <a:spcPts val="0"/>
              </a:spcAft>
              <a:buFont typeface="WPS-Numbers" pitchFamily="2" charset="0"/>
              <a:buNone/>
            </a:pPr>
            <a:endParaRPr lang="zh-CN" altLang="en-US" b="1" dirty="0">
              <a:solidFill>
                <a:srgbClr val="000000">
                  <a:lumMod val="65000"/>
                  <a:lumOff val="35000"/>
                </a:srgb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 indent="0" fontAlgn="ctr">
              <a:spcBef>
                <a:spcPts val="1000"/>
              </a:spcBef>
              <a:spcAft>
                <a:spcPts val="0"/>
              </a:spcAft>
              <a:buFont typeface="WPS-Numbers" pitchFamily="2" charset="0"/>
              <a:buNone/>
            </a:pPr>
            <a:endParaRPr lang="zh-CN" altLang="en-US" b="1" dirty="0">
              <a:solidFill>
                <a:srgbClr val="000000">
                  <a:lumMod val="65000"/>
                  <a:lumOff val="35000"/>
                </a:srgb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  <a:p>
            <a:pPr indent="0" algn="ctr" fontAlgn="ctr">
              <a:spcBef>
                <a:spcPts val="1000"/>
              </a:spcBef>
              <a:spcAft>
                <a:spcPts val="0"/>
              </a:spcAft>
              <a:buFont typeface="WPS-Numbers" pitchFamily="2" charset="0"/>
              <a:buNone/>
            </a:pPr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湖北省外住院就医</a:t>
            </a:r>
            <a:r>
              <a:rPr lang="en-US" altLang="zh-CN" b="1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 </a:t>
            </a:r>
            <a:r>
              <a:rPr lang="zh-CN" altLang="en-US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                          </a:t>
            </a:r>
            <a:r>
              <a:rPr lang="zh-CN" altLang="en-US" sz="1400" u="sng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国家医保服务平台APP</a:t>
            </a:r>
            <a:r>
              <a:rPr lang="zh-CN" altLang="en-US" b="1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进行异地备案操作</a:t>
            </a:r>
            <a:endParaRPr lang="zh-CN" altLang="en-US" dirty="0">
              <a:solidFill>
                <a:srgbClr val="000000">
                  <a:lumMod val="65000"/>
                  <a:lumOff val="35000"/>
                </a:srgbClr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任意多边形 26"/>
          <p:cNvSpPr/>
          <p:nvPr/>
        </p:nvSpPr>
        <p:spPr>
          <a:xfrm flipH="1">
            <a:off x="10060305" y="-9525"/>
            <a:ext cx="2148840" cy="1144270"/>
          </a:xfrm>
          <a:custGeom>
            <a:avLst/>
            <a:gdLst>
              <a:gd name="connsiteX0" fmla="*/ 3226 w 10313"/>
              <a:gd name="connsiteY0" fmla="*/ 3327 h 3463"/>
              <a:gd name="connsiteX1" fmla="*/ 5299 w 10313"/>
              <a:gd name="connsiteY1" fmla="*/ 2950 h 3463"/>
              <a:gd name="connsiteX2" fmla="*/ 6393 w 10313"/>
              <a:gd name="connsiteY2" fmla="*/ 2120 h 3463"/>
              <a:gd name="connsiteX3" fmla="*/ 8052 w 10313"/>
              <a:gd name="connsiteY3" fmla="*/ 1931 h 3463"/>
              <a:gd name="connsiteX4" fmla="*/ 9109 w 10313"/>
              <a:gd name="connsiteY4" fmla="*/ 839 h 3463"/>
              <a:gd name="connsiteX5" fmla="*/ 9599 w 10313"/>
              <a:gd name="connsiteY5" fmla="*/ 764 h 3463"/>
              <a:gd name="connsiteX6" fmla="*/ 472 w 10313"/>
              <a:gd name="connsiteY6" fmla="*/ 10 h 3463"/>
              <a:gd name="connsiteX7" fmla="*/ 2056 w 10313"/>
              <a:gd name="connsiteY7" fmla="*/ 1252 h 3463"/>
              <a:gd name="connsiteX8" fmla="*/ 3226 w 10313"/>
              <a:gd name="connsiteY8" fmla="*/ 3327 h 3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08" h="2252">
                <a:moveTo>
                  <a:pt x="0" y="2252"/>
                </a:moveTo>
                <a:cubicBezTo>
                  <a:pt x="729" y="2177"/>
                  <a:pt x="1408" y="1643"/>
                  <a:pt x="1584" y="1412"/>
                </a:cubicBezTo>
                <a:cubicBezTo>
                  <a:pt x="1801" y="1142"/>
                  <a:pt x="2310" y="818"/>
                  <a:pt x="2855" y="843"/>
                </a:cubicBezTo>
                <a:cubicBezTo>
                  <a:pt x="2933" y="842"/>
                  <a:pt x="3057" y="848"/>
                  <a:pt x="3094" y="849"/>
                </a:cubicBezTo>
                <a:cubicBezTo>
                  <a:pt x="3171" y="852"/>
                  <a:pt x="3296" y="856"/>
                  <a:pt x="3332" y="855"/>
                </a:cubicBezTo>
                <a:cubicBezTo>
                  <a:pt x="3911" y="933"/>
                  <a:pt x="4468" y="418"/>
                  <a:pt x="4685" y="32"/>
                </a:cubicBezTo>
                <a:lnTo>
                  <a:pt x="4698" y="13"/>
                </a:lnTo>
                <a:lnTo>
                  <a:pt x="4708" y="0"/>
                </a:lnTo>
                <a:lnTo>
                  <a:pt x="0" y="0"/>
                </a:lnTo>
                <a:lnTo>
                  <a:pt x="0" y="2252"/>
                </a:lnTo>
                <a:close/>
              </a:path>
            </a:pathLst>
          </a:custGeom>
          <a:solidFill>
            <a:srgbClr val="E5F3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 flipV="1">
            <a:off x="-17145" y="5730875"/>
            <a:ext cx="2148840" cy="1144270"/>
          </a:xfrm>
          <a:custGeom>
            <a:avLst/>
            <a:gdLst>
              <a:gd name="connsiteX0" fmla="*/ 3226 w 10313"/>
              <a:gd name="connsiteY0" fmla="*/ 3327 h 3463"/>
              <a:gd name="connsiteX1" fmla="*/ 5299 w 10313"/>
              <a:gd name="connsiteY1" fmla="*/ 2950 h 3463"/>
              <a:gd name="connsiteX2" fmla="*/ 6393 w 10313"/>
              <a:gd name="connsiteY2" fmla="*/ 2120 h 3463"/>
              <a:gd name="connsiteX3" fmla="*/ 8052 w 10313"/>
              <a:gd name="connsiteY3" fmla="*/ 1931 h 3463"/>
              <a:gd name="connsiteX4" fmla="*/ 9109 w 10313"/>
              <a:gd name="connsiteY4" fmla="*/ 839 h 3463"/>
              <a:gd name="connsiteX5" fmla="*/ 9599 w 10313"/>
              <a:gd name="connsiteY5" fmla="*/ 764 h 3463"/>
              <a:gd name="connsiteX6" fmla="*/ 472 w 10313"/>
              <a:gd name="connsiteY6" fmla="*/ 10 h 3463"/>
              <a:gd name="connsiteX7" fmla="*/ 2056 w 10313"/>
              <a:gd name="connsiteY7" fmla="*/ 1252 h 3463"/>
              <a:gd name="connsiteX8" fmla="*/ 3226 w 10313"/>
              <a:gd name="connsiteY8" fmla="*/ 3327 h 3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08" h="2252">
                <a:moveTo>
                  <a:pt x="0" y="2252"/>
                </a:moveTo>
                <a:cubicBezTo>
                  <a:pt x="729" y="2177"/>
                  <a:pt x="1408" y="1643"/>
                  <a:pt x="1584" y="1412"/>
                </a:cubicBezTo>
                <a:cubicBezTo>
                  <a:pt x="1801" y="1142"/>
                  <a:pt x="2310" y="818"/>
                  <a:pt x="2855" y="843"/>
                </a:cubicBezTo>
                <a:cubicBezTo>
                  <a:pt x="2933" y="842"/>
                  <a:pt x="3057" y="848"/>
                  <a:pt x="3094" y="849"/>
                </a:cubicBezTo>
                <a:cubicBezTo>
                  <a:pt x="3171" y="852"/>
                  <a:pt x="3296" y="856"/>
                  <a:pt x="3332" y="855"/>
                </a:cubicBezTo>
                <a:cubicBezTo>
                  <a:pt x="3911" y="933"/>
                  <a:pt x="4468" y="418"/>
                  <a:pt x="4685" y="32"/>
                </a:cubicBezTo>
                <a:lnTo>
                  <a:pt x="4698" y="13"/>
                </a:lnTo>
                <a:lnTo>
                  <a:pt x="4708" y="0"/>
                </a:lnTo>
                <a:lnTo>
                  <a:pt x="0" y="0"/>
                </a:lnTo>
                <a:lnTo>
                  <a:pt x="0" y="2252"/>
                </a:lnTo>
                <a:close/>
              </a:path>
            </a:pathLst>
          </a:custGeom>
          <a:solidFill>
            <a:srgbClr val="E5F3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0" y="403225"/>
            <a:ext cx="549910" cy="576000"/>
            <a:chOff x="14" y="557"/>
            <a:chExt cx="1021" cy="1054"/>
          </a:xfrm>
          <a:solidFill>
            <a:srgbClr val="FDA800"/>
          </a:solidFill>
        </p:grpSpPr>
        <p:sp>
          <p:nvSpPr>
            <p:cNvPr id="6" name="矩形 5"/>
            <p:cNvSpPr/>
            <p:nvPr/>
          </p:nvSpPr>
          <p:spPr>
            <a:xfrm>
              <a:off x="14" y="557"/>
              <a:ext cx="624" cy="10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思源黑体 CN Regular" panose="020B050000000000000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724" y="557"/>
              <a:ext cx="113" cy="10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思源黑体 CN Regular" panose="020B0500000000000000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923" y="817"/>
              <a:ext cx="113" cy="7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思源黑体 CN Regular" panose="020B0500000000000000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704850" y="403225"/>
            <a:ext cx="49809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600">
                <a:solidFill>
                  <a:schemeClr val="tx1">
                    <a:lumMod val="75000"/>
                    <a:lumOff val="25000"/>
                  </a:schemeClr>
                </a:solidFill>
                <a:latin typeface="汉仪粗宋简" panose="02010600000101010101" charset="-122"/>
                <a:ea typeface="汉仪粗宋简" panose="02010600000101010101" charset="-122"/>
                <a:sym typeface="+mn-ea"/>
              </a:rPr>
              <a:t>大学生医保基本待遇</a:t>
            </a:r>
            <a:r>
              <a:rPr lang="en-US" altLang="zh-CN" sz="3600">
                <a:solidFill>
                  <a:schemeClr val="tx1">
                    <a:lumMod val="75000"/>
                    <a:lumOff val="25000"/>
                  </a:schemeClr>
                </a:solidFill>
                <a:latin typeface="汉仪粗宋简" panose="02010600000101010101" charset="-122"/>
                <a:ea typeface="汉仪粗宋简" panose="02010600000101010101" charset="-122"/>
                <a:cs typeface="汉仪粗宋简" panose="02010600000101010101" charset="-122"/>
              </a:rPr>
              <a:t> </a:t>
            </a:r>
            <a:endParaRPr lang="en-US" altLang="zh-CN" sz="3600">
              <a:solidFill>
                <a:schemeClr val="tx1">
                  <a:lumMod val="75000"/>
                  <a:lumOff val="25000"/>
                </a:schemeClr>
              </a:solidFill>
              <a:latin typeface="汉仪粗宋简" panose="02010600000101010101" charset="-122"/>
              <a:ea typeface="汉仪粗宋简" panose="02010600000101010101" charset="-122"/>
              <a:cs typeface="汉仪粗宋简" panose="02010600000101010101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1131570" y="1134745"/>
            <a:ext cx="8769985" cy="232791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indent="0" fontAlgn="ctr">
              <a:spcBef>
                <a:spcPts val="1000"/>
              </a:spcBef>
              <a:spcAft>
                <a:spcPts val="0"/>
              </a:spcAft>
              <a:buFont typeface="WPS-Numbers" pitchFamily="2" charset="0"/>
              <a:buNone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1、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普通门诊在校医院就诊统筹资金支付85%（特殊诊疗项目除外），个人支付15%。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360045" indent="-360045" fontAlgn="ctr">
              <a:spcBef>
                <a:spcPts val="1000"/>
              </a:spcBef>
              <a:spcAft>
                <a:spcPts val="0"/>
              </a:spcAft>
              <a:buFont typeface="WPS-Numbers" pitchFamily="2" charset="0"/>
              <a:buChar char=""/>
            </a:pPr>
            <a:endParaRPr lang="en-US" altLang="zh-CN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0" fontAlgn="ctr">
              <a:spcBef>
                <a:spcPts val="1000"/>
              </a:spcBef>
              <a:spcAft>
                <a:spcPts val="0"/>
              </a:spcAft>
              <a:buFont typeface="WPS-Numbers" pitchFamily="2" charset="0"/>
              <a:buNone/>
            </a:pP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2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、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审核报销材料:校内转诊单、校外医院就诊病历、检查报告单、 医疗费用明细单和原始发票到校医院报销。（如若事发突然，需要校外就医请挂急诊号进行就医，报销就无需校医院转诊单）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360045" indent="-360045" fontAlgn="ctr">
              <a:spcBef>
                <a:spcPts val="1000"/>
              </a:spcBef>
              <a:spcAft>
                <a:spcPts val="0"/>
              </a:spcAft>
              <a:buFont typeface="WPS-Numbers" pitchFamily="2" charset="0"/>
              <a:buChar char=""/>
            </a:pP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0" fontAlgn="ctr">
              <a:spcBef>
                <a:spcPts val="1000"/>
              </a:spcBef>
              <a:spcAft>
                <a:spcPts val="0"/>
              </a:spcAft>
              <a:buFont typeface="WPS-Numbers" pitchFamily="2" charset="0"/>
              <a:buNone/>
            </a:pP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3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、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审核报销时间:原则上每个月第一周周四工作时间（节假日顺延，可关注江汉大学校医院官网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/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微信公众号公示栏）。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360045" indent="-360045" fontAlgn="ctr">
              <a:spcBef>
                <a:spcPts val="1000"/>
              </a:spcBef>
              <a:spcAft>
                <a:spcPts val="0"/>
              </a:spcAft>
              <a:buFont typeface="WPS-Numbers" pitchFamily="2" charset="0"/>
              <a:buChar char=""/>
            </a:pP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0" fontAlgn="ctr">
              <a:spcBef>
                <a:spcPts val="1000"/>
              </a:spcBef>
              <a:spcAft>
                <a:spcPts val="0"/>
              </a:spcAft>
              <a:buFont typeface="WPS-Numbers" pitchFamily="2" charset="0"/>
              <a:buNone/>
            </a:pP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4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、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重症/慢性病的申请在经开区市民服务中心（医保窗口）进行咨询和办理。</a:t>
            </a:r>
            <a:endParaRPr lang="zh-CN" altLang="en-US" sz="1600" spc="150" dirty="0">
              <a:solidFill>
                <a:srgbClr val="000000">
                  <a:lumMod val="65000"/>
                  <a:lumOff val="35000"/>
                </a:srgbClr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任意多边形 26"/>
          <p:cNvSpPr/>
          <p:nvPr/>
        </p:nvSpPr>
        <p:spPr>
          <a:xfrm flipH="1">
            <a:off x="10060305" y="-9525"/>
            <a:ext cx="2148840" cy="1144270"/>
          </a:xfrm>
          <a:custGeom>
            <a:avLst/>
            <a:gdLst>
              <a:gd name="connsiteX0" fmla="*/ 3226 w 10313"/>
              <a:gd name="connsiteY0" fmla="*/ 3327 h 3463"/>
              <a:gd name="connsiteX1" fmla="*/ 5299 w 10313"/>
              <a:gd name="connsiteY1" fmla="*/ 2950 h 3463"/>
              <a:gd name="connsiteX2" fmla="*/ 6393 w 10313"/>
              <a:gd name="connsiteY2" fmla="*/ 2120 h 3463"/>
              <a:gd name="connsiteX3" fmla="*/ 8052 w 10313"/>
              <a:gd name="connsiteY3" fmla="*/ 1931 h 3463"/>
              <a:gd name="connsiteX4" fmla="*/ 9109 w 10313"/>
              <a:gd name="connsiteY4" fmla="*/ 839 h 3463"/>
              <a:gd name="connsiteX5" fmla="*/ 9599 w 10313"/>
              <a:gd name="connsiteY5" fmla="*/ 764 h 3463"/>
              <a:gd name="connsiteX6" fmla="*/ 472 w 10313"/>
              <a:gd name="connsiteY6" fmla="*/ 10 h 3463"/>
              <a:gd name="connsiteX7" fmla="*/ 2056 w 10313"/>
              <a:gd name="connsiteY7" fmla="*/ 1252 h 3463"/>
              <a:gd name="connsiteX8" fmla="*/ 3226 w 10313"/>
              <a:gd name="connsiteY8" fmla="*/ 3327 h 3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08" h="2252">
                <a:moveTo>
                  <a:pt x="0" y="2252"/>
                </a:moveTo>
                <a:cubicBezTo>
                  <a:pt x="729" y="2177"/>
                  <a:pt x="1408" y="1643"/>
                  <a:pt x="1584" y="1412"/>
                </a:cubicBezTo>
                <a:cubicBezTo>
                  <a:pt x="1801" y="1142"/>
                  <a:pt x="2310" y="818"/>
                  <a:pt x="2855" y="843"/>
                </a:cubicBezTo>
                <a:cubicBezTo>
                  <a:pt x="2933" y="842"/>
                  <a:pt x="3057" y="848"/>
                  <a:pt x="3094" y="849"/>
                </a:cubicBezTo>
                <a:cubicBezTo>
                  <a:pt x="3171" y="852"/>
                  <a:pt x="3296" y="856"/>
                  <a:pt x="3332" y="855"/>
                </a:cubicBezTo>
                <a:cubicBezTo>
                  <a:pt x="3911" y="933"/>
                  <a:pt x="4468" y="418"/>
                  <a:pt x="4685" y="32"/>
                </a:cubicBezTo>
                <a:lnTo>
                  <a:pt x="4698" y="13"/>
                </a:lnTo>
                <a:lnTo>
                  <a:pt x="4708" y="0"/>
                </a:lnTo>
                <a:lnTo>
                  <a:pt x="0" y="0"/>
                </a:lnTo>
                <a:lnTo>
                  <a:pt x="0" y="2252"/>
                </a:lnTo>
                <a:close/>
              </a:path>
            </a:pathLst>
          </a:custGeom>
          <a:solidFill>
            <a:srgbClr val="E5F3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 flipV="1">
            <a:off x="-17145" y="5730875"/>
            <a:ext cx="2148840" cy="1144270"/>
          </a:xfrm>
          <a:custGeom>
            <a:avLst/>
            <a:gdLst>
              <a:gd name="connsiteX0" fmla="*/ 3226 w 10313"/>
              <a:gd name="connsiteY0" fmla="*/ 3327 h 3463"/>
              <a:gd name="connsiteX1" fmla="*/ 5299 w 10313"/>
              <a:gd name="connsiteY1" fmla="*/ 2950 h 3463"/>
              <a:gd name="connsiteX2" fmla="*/ 6393 w 10313"/>
              <a:gd name="connsiteY2" fmla="*/ 2120 h 3463"/>
              <a:gd name="connsiteX3" fmla="*/ 8052 w 10313"/>
              <a:gd name="connsiteY3" fmla="*/ 1931 h 3463"/>
              <a:gd name="connsiteX4" fmla="*/ 9109 w 10313"/>
              <a:gd name="connsiteY4" fmla="*/ 839 h 3463"/>
              <a:gd name="connsiteX5" fmla="*/ 9599 w 10313"/>
              <a:gd name="connsiteY5" fmla="*/ 764 h 3463"/>
              <a:gd name="connsiteX6" fmla="*/ 472 w 10313"/>
              <a:gd name="connsiteY6" fmla="*/ 10 h 3463"/>
              <a:gd name="connsiteX7" fmla="*/ 2056 w 10313"/>
              <a:gd name="connsiteY7" fmla="*/ 1252 h 3463"/>
              <a:gd name="connsiteX8" fmla="*/ 3226 w 10313"/>
              <a:gd name="connsiteY8" fmla="*/ 3327 h 3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08" h="2252">
                <a:moveTo>
                  <a:pt x="0" y="2252"/>
                </a:moveTo>
                <a:cubicBezTo>
                  <a:pt x="729" y="2177"/>
                  <a:pt x="1408" y="1643"/>
                  <a:pt x="1584" y="1412"/>
                </a:cubicBezTo>
                <a:cubicBezTo>
                  <a:pt x="1801" y="1142"/>
                  <a:pt x="2310" y="818"/>
                  <a:pt x="2855" y="843"/>
                </a:cubicBezTo>
                <a:cubicBezTo>
                  <a:pt x="2933" y="842"/>
                  <a:pt x="3057" y="848"/>
                  <a:pt x="3094" y="849"/>
                </a:cubicBezTo>
                <a:cubicBezTo>
                  <a:pt x="3171" y="852"/>
                  <a:pt x="3296" y="856"/>
                  <a:pt x="3332" y="855"/>
                </a:cubicBezTo>
                <a:cubicBezTo>
                  <a:pt x="3911" y="933"/>
                  <a:pt x="4468" y="418"/>
                  <a:pt x="4685" y="32"/>
                </a:cubicBezTo>
                <a:lnTo>
                  <a:pt x="4698" y="13"/>
                </a:lnTo>
                <a:lnTo>
                  <a:pt x="4708" y="0"/>
                </a:lnTo>
                <a:lnTo>
                  <a:pt x="0" y="0"/>
                </a:lnTo>
                <a:lnTo>
                  <a:pt x="0" y="2252"/>
                </a:lnTo>
                <a:close/>
              </a:path>
            </a:pathLst>
          </a:custGeom>
          <a:solidFill>
            <a:srgbClr val="E5F3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0" y="403225"/>
            <a:ext cx="549910" cy="576000"/>
            <a:chOff x="14" y="557"/>
            <a:chExt cx="1021" cy="1054"/>
          </a:xfrm>
          <a:solidFill>
            <a:srgbClr val="FDA800"/>
          </a:solidFill>
        </p:grpSpPr>
        <p:sp>
          <p:nvSpPr>
            <p:cNvPr id="6" name="矩形 5"/>
            <p:cNvSpPr/>
            <p:nvPr/>
          </p:nvSpPr>
          <p:spPr>
            <a:xfrm>
              <a:off x="14" y="557"/>
              <a:ext cx="624" cy="10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思源黑体 CN Regular" panose="020B050000000000000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724" y="557"/>
              <a:ext cx="113" cy="10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思源黑体 CN Regular" panose="020B0500000000000000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923" y="817"/>
              <a:ext cx="113" cy="7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思源黑体 CN Regular" panose="020B0500000000000000" charset="-122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704850" y="403225"/>
            <a:ext cx="49809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600">
                <a:solidFill>
                  <a:schemeClr val="tx1">
                    <a:lumMod val="75000"/>
                    <a:lumOff val="25000"/>
                  </a:schemeClr>
                </a:solidFill>
                <a:latin typeface="汉仪粗宋简" panose="02010600000101010101" charset="-122"/>
                <a:ea typeface="汉仪粗宋简" panose="02010600000101010101" charset="-122"/>
                <a:cs typeface="汉仪粗宋简" panose="02010600000101010101" charset="-122"/>
                <a:sym typeface="+mn-ea"/>
              </a:rPr>
              <a:t>参保问题讲解</a:t>
            </a:r>
            <a:r>
              <a:rPr lang="en-US" altLang="zh-CN" sz="3600">
                <a:solidFill>
                  <a:schemeClr val="tx1">
                    <a:lumMod val="75000"/>
                    <a:lumOff val="25000"/>
                  </a:schemeClr>
                </a:solidFill>
                <a:latin typeface="汉仪粗宋简" panose="02010600000101010101" charset="-122"/>
                <a:ea typeface="汉仪粗宋简" panose="02010600000101010101" charset="-122"/>
                <a:cs typeface="汉仪粗宋简" panose="02010600000101010101" charset="-122"/>
              </a:rPr>
              <a:t> </a:t>
            </a:r>
            <a:endParaRPr lang="en-US" altLang="zh-CN" sz="3600">
              <a:solidFill>
                <a:schemeClr val="tx1">
                  <a:lumMod val="75000"/>
                  <a:lumOff val="25000"/>
                </a:schemeClr>
              </a:solidFill>
              <a:latin typeface="汉仪粗宋简" panose="02010600000101010101" charset="-122"/>
              <a:ea typeface="汉仪粗宋简" panose="02010600000101010101" charset="-122"/>
              <a:cs typeface="汉仪粗宋简" panose="0201060000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081405"/>
            <a:ext cx="10515600" cy="5897880"/>
          </a:xfrm>
        </p:spPr>
        <p:txBody>
          <a:bodyPr>
            <a:normAutofit fontScale="25000"/>
          </a:bodyPr>
          <a:p>
            <a:r>
              <a:rPr lang="en-US" altLang="zh-CN" sz="9600" b="1">
                <a:solidFill>
                  <a:srgbClr val="FF0000"/>
                </a:solidFill>
              </a:rPr>
              <a:t> 大学生医保和居民医保都属于基本医疗，只能选择一种参加。</a:t>
            </a:r>
            <a:endParaRPr lang="zh-CN" altLang="en-US" sz="9600"/>
          </a:p>
          <a:p>
            <a:pPr marL="0" indent="0">
              <a:buNone/>
            </a:pPr>
            <a:r>
              <a:rPr lang="en-US" sz="1800"/>
              <a:t>     </a:t>
            </a:r>
            <a:endParaRPr lang="en-US" sz="1800"/>
          </a:p>
          <a:p>
            <a:pPr marL="0" indent="0" algn="l">
              <a:buNone/>
            </a:pPr>
            <a:r>
              <a:rPr lang="en-US" sz="257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</a:t>
            </a:r>
            <a:r>
              <a:rPr lang="en-US"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</a:t>
            </a: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选择</a:t>
            </a:r>
            <a:r>
              <a:rPr sz="6665" b="1" u="sng">
                <a:solidFill>
                  <a:srgbClr val="FF0000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参加</a:t>
            </a: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大学生医保的学生分三种情况需要注意：</a:t>
            </a:r>
            <a:endParaRPr sz="6665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 algn="l">
              <a:buNone/>
            </a:pP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1</a:t>
            </a:r>
            <a:r>
              <a:rPr lang="zh-CN" altLang="en-US"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、</a:t>
            </a: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老生，之前已经在校参保了，无需操作，到时候校园账单会出现400元的医保费用，缴费即可。</a:t>
            </a:r>
            <a:endParaRPr sz="6665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 algn="l">
              <a:buNone/>
            </a:pP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2</a:t>
            </a:r>
            <a:r>
              <a:rPr lang="zh-CN" altLang="en-US"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、</a:t>
            </a: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新生，需要暂停之前参保的缴费窗口，自行操作，（比如武汉本地学生，微信搜索</a:t>
            </a:r>
            <a:r>
              <a:rPr lang="en-US"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“</a:t>
            </a: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湖北医疗保障小程序</a:t>
            </a:r>
            <a:r>
              <a:rPr lang="en-US"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”</a:t>
            </a: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找到暂停参保</a:t>
            </a:r>
            <a:endParaRPr sz="6665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 algn="l">
              <a:buNone/>
            </a:pP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窗口，请于2024/10/1前完成，学校才能帮忙登记为大学生医保）其他地区请自行</a:t>
            </a:r>
            <a:r>
              <a:rPr lang="zh-CN"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搜索类似</a:t>
            </a: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操作</a:t>
            </a:r>
            <a:r>
              <a:rPr lang="zh-CN"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程序</a:t>
            </a: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。</a:t>
            </a:r>
            <a:endParaRPr sz="6665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 algn="l">
              <a:buNone/>
            </a:pP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3</a:t>
            </a:r>
            <a:r>
              <a:rPr lang="zh-CN" altLang="en-US"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、</a:t>
            </a: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老生，之前没参保成功的，请按第二条新生流程进行操作。</a:t>
            </a:r>
            <a:endParaRPr sz="6665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 algn="l">
              <a:buNone/>
            </a:pPr>
            <a:endParaRPr sz="6665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 algn="l">
              <a:buNone/>
            </a:pPr>
            <a:r>
              <a:rPr lang="en-US"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</a:t>
            </a: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选择</a:t>
            </a:r>
            <a:r>
              <a:rPr sz="6665" b="1" u="sng">
                <a:solidFill>
                  <a:srgbClr val="FF0000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不参加</a:t>
            </a: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大学生医保的学生分三种情况需要注意：</a:t>
            </a:r>
            <a:endParaRPr sz="6665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 algn="l">
              <a:buNone/>
            </a:pP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1</a:t>
            </a:r>
            <a:r>
              <a:rPr lang="zh-CN" altLang="en-US"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、</a:t>
            </a: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老生，之前就不在校参保的，已经提交过退保申请，无需操作，学校不会代为办理，请自行参保。</a:t>
            </a:r>
            <a:endParaRPr sz="6665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 algn="l">
              <a:buNone/>
            </a:pP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2</a:t>
            </a:r>
            <a:r>
              <a:rPr lang="zh-CN" altLang="en-US"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、</a:t>
            </a: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老生，之前在校参保的，明年毕业或者是不想参加的学生请提交退保申请，然后利用</a:t>
            </a:r>
            <a:r>
              <a:rPr lang="zh-CN"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微信</a:t>
            </a: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小程序</a:t>
            </a:r>
            <a:r>
              <a:rPr lang="zh-CN"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（湖北医疗保障）</a:t>
            </a: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进行暂</a:t>
            </a:r>
            <a:endParaRPr sz="6665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 algn="l">
              <a:buNone/>
            </a:pP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停参保之后，需要在你准备参保的地方，自行进行参保登记，再缴费，否则费用还是会交到学校</a:t>
            </a:r>
            <a:r>
              <a:rPr lang="zh-CN"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名下</a:t>
            </a: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。</a:t>
            </a:r>
            <a:endParaRPr sz="6665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 algn="l">
              <a:buNone/>
            </a:pP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3</a:t>
            </a:r>
            <a:r>
              <a:rPr lang="zh-CN" altLang="en-US"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、</a:t>
            </a: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新生，直接提交退保申请，然后继续在家里缴费就行。</a:t>
            </a:r>
            <a:endParaRPr sz="6665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 algn="l">
              <a:buNone/>
            </a:pPr>
            <a:endParaRPr sz="6665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 algn="l">
              <a:buNone/>
            </a:pPr>
            <a:r>
              <a:rPr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</a:t>
            </a:r>
            <a:r>
              <a:rPr lang="en-US"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</a:t>
            </a:r>
            <a:r>
              <a:rPr lang="zh-CN" altLang="en-US" sz="6665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！退保申请一次即可，无须每年提交。一旦提交，直至毕业不再受理大学生医保业务办理，请知悉！</a:t>
            </a:r>
            <a:endParaRPr sz="6665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>
              <a:buNone/>
            </a:pPr>
            <a:endParaRPr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>
              <a:buNone/>
            </a:pPr>
            <a:r>
              <a:rPr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</a:t>
            </a:r>
            <a:r>
              <a:rPr lang="en-US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</a:t>
            </a:r>
            <a:endParaRPr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>
              <a:buNone/>
            </a:pPr>
            <a:endParaRPr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>
              <a:buNone/>
            </a:pPr>
            <a:endParaRPr lang="en-US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任意多边形 26"/>
          <p:cNvSpPr/>
          <p:nvPr/>
        </p:nvSpPr>
        <p:spPr>
          <a:xfrm flipH="1">
            <a:off x="10060305" y="-9525"/>
            <a:ext cx="2148840" cy="1144270"/>
          </a:xfrm>
          <a:custGeom>
            <a:avLst/>
            <a:gdLst>
              <a:gd name="connsiteX0" fmla="*/ 3226 w 10313"/>
              <a:gd name="connsiteY0" fmla="*/ 3327 h 3463"/>
              <a:gd name="connsiteX1" fmla="*/ 5299 w 10313"/>
              <a:gd name="connsiteY1" fmla="*/ 2950 h 3463"/>
              <a:gd name="connsiteX2" fmla="*/ 6393 w 10313"/>
              <a:gd name="connsiteY2" fmla="*/ 2120 h 3463"/>
              <a:gd name="connsiteX3" fmla="*/ 8052 w 10313"/>
              <a:gd name="connsiteY3" fmla="*/ 1931 h 3463"/>
              <a:gd name="connsiteX4" fmla="*/ 9109 w 10313"/>
              <a:gd name="connsiteY4" fmla="*/ 839 h 3463"/>
              <a:gd name="connsiteX5" fmla="*/ 9599 w 10313"/>
              <a:gd name="connsiteY5" fmla="*/ 764 h 3463"/>
              <a:gd name="connsiteX6" fmla="*/ 472 w 10313"/>
              <a:gd name="connsiteY6" fmla="*/ 10 h 3463"/>
              <a:gd name="connsiteX7" fmla="*/ 2056 w 10313"/>
              <a:gd name="connsiteY7" fmla="*/ 1252 h 3463"/>
              <a:gd name="connsiteX8" fmla="*/ 3226 w 10313"/>
              <a:gd name="connsiteY8" fmla="*/ 3327 h 3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08" h="2252">
                <a:moveTo>
                  <a:pt x="0" y="2252"/>
                </a:moveTo>
                <a:cubicBezTo>
                  <a:pt x="729" y="2177"/>
                  <a:pt x="1408" y="1643"/>
                  <a:pt x="1584" y="1412"/>
                </a:cubicBezTo>
                <a:cubicBezTo>
                  <a:pt x="1801" y="1142"/>
                  <a:pt x="2310" y="818"/>
                  <a:pt x="2855" y="843"/>
                </a:cubicBezTo>
                <a:cubicBezTo>
                  <a:pt x="2933" y="842"/>
                  <a:pt x="3057" y="848"/>
                  <a:pt x="3094" y="849"/>
                </a:cubicBezTo>
                <a:cubicBezTo>
                  <a:pt x="3171" y="852"/>
                  <a:pt x="3296" y="856"/>
                  <a:pt x="3332" y="855"/>
                </a:cubicBezTo>
                <a:cubicBezTo>
                  <a:pt x="3911" y="933"/>
                  <a:pt x="4468" y="418"/>
                  <a:pt x="4685" y="32"/>
                </a:cubicBezTo>
                <a:lnTo>
                  <a:pt x="4698" y="13"/>
                </a:lnTo>
                <a:lnTo>
                  <a:pt x="4708" y="0"/>
                </a:lnTo>
                <a:lnTo>
                  <a:pt x="0" y="0"/>
                </a:lnTo>
                <a:lnTo>
                  <a:pt x="0" y="2252"/>
                </a:lnTo>
                <a:close/>
              </a:path>
            </a:pathLst>
          </a:custGeom>
          <a:solidFill>
            <a:srgbClr val="E5F3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 flipV="1">
            <a:off x="-17145" y="5730875"/>
            <a:ext cx="2148840" cy="1144270"/>
          </a:xfrm>
          <a:custGeom>
            <a:avLst/>
            <a:gdLst>
              <a:gd name="connsiteX0" fmla="*/ 3226 w 10313"/>
              <a:gd name="connsiteY0" fmla="*/ 3327 h 3463"/>
              <a:gd name="connsiteX1" fmla="*/ 5299 w 10313"/>
              <a:gd name="connsiteY1" fmla="*/ 2950 h 3463"/>
              <a:gd name="connsiteX2" fmla="*/ 6393 w 10313"/>
              <a:gd name="connsiteY2" fmla="*/ 2120 h 3463"/>
              <a:gd name="connsiteX3" fmla="*/ 8052 w 10313"/>
              <a:gd name="connsiteY3" fmla="*/ 1931 h 3463"/>
              <a:gd name="connsiteX4" fmla="*/ 9109 w 10313"/>
              <a:gd name="connsiteY4" fmla="*/ 839 h 3463"/>
              <a:gd name="connsiteX5" fmla="*/ 9599 w 10313"/>
              <a:gd name="connsiteY5" fmla="*/ 764 h 3463"/>
              <a:gd name="connsiteX6" fmla="*/ 472 w 10313"/>
              <a:gd name="connsiteY6" fmla="*/ 10 h 3463"/>
              <a:gd name="connsiteX7" fmla="*/ 2056 w 10313"/>
              <a:gd name="connsiteY7" fmla="*/ 1252 h 3463"/>
              <a:gd name="connsiteX8" fmla="*/ 3226 w 10313"/>
              <a:gd name="connsiteY8" fmla="*/ 3327 h 3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08" h="2252">
                <a:moveTo>
                  <a:pt x="0" y="2252"/>
                </a:moveTo>
                <a:cubicBezTo>
                  <a:pt x="729" y="2177"/>
                  <a:pt x="1408" y="1643"/>
                  <a:pt x="1584" y="1412"/>
                </a:cubicBezTo>
                <a:cubicBezTo>
                  <a:pt x="1801" y="1142"/>
                  <a:pt x="2310" y="818"/>
                  <a:pt x="2855" y="843"/>
                </a:cubicBezTo>
                <a:cubicBezTo>
                  <a:pt x="2933" y="842"/>
                  <a:pt x="3057" y="848"/>
                  <a:pt x="3094" y="849"/>
                </a:cubicBezTo>
                <a:cubicBezTo>
                  <a:pt x="3171" y="852"/>
                  <a:pt x="3296" y="856"/>
                  <a:pt x="3332" y="855"/>
                </a:cubicBezTo>
                <a:cubicBezTo>
                  <a:pt x="3911" y="933"/>
                  <a:pt x="4468" y="418"/>
                  <a:pt x="4685" y="32"/>
                </a:cubicBezTo>
                <a:lnTo>
                  <a:pt x="4698" y="13"/>
                </a:lnTo>
                <a:lnTo>
                  <a:pt x="4708" y="0"/>
                </a:lnTo>
                <a:lnTo>
                  <a:pt x="0" y="0"/>
                </a:lnTo>
                <a:lnTo>
                  <a:pt x="0" y="2252"/>
                </a:lnTo>
                <a:close/>
              </a:path>
            </a:pathLst>
          </a:custGeom>
          <a:solidFill>
            <a:srgbClr val="E5F3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0" y="403225"/>
            <a:ext cx="549910" cy="576000"/>
            <a:chOff x="14" y="557"/>
            <a:chExt cx="1021" cy="1054"/>
          </a:xfrm>
          <a:solidFill>
            <a:srgbClr val="FDA800"/>
          </a:solidFill>
        </p:grpSpPr>
        <p:sp>
          <p:nvSpPr>
            <p:cNvPr id="6" name="矩形 5"/>
            <p:cNvSpPr/>
            <p:nvPr/>
          </p:nvSpPr>
          <p:spPr>
            <a:xfrm>
              <a:off x="14" y="557"/>
              <a:ext cx="624" cy="10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思源黑体 CN Regular" panose="020B050000000000000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724" y="557"/>
              <a:ext cx="113" cy="10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思源黑体 CN Regular" panose="020B0500000000000000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923" y="817"/>
              <a:ext cx="113" cy="7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思源黑体 CN Regular" panose="020B0500000000000000" charset="-122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704850" y="403225"/>
            <a:ext cx="498094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600">
                <a:solidFill>
                  <a:schemeClr val="tx1">
                    <a:lumMod val="75000"/>
                    <a:lumOff val="25000"/>
                  </a:schemeClr>
                </a:solidFill>
                <a:latin typeface="汉仪粗宋简" panose="02010600000101010101" charset="-122"/>
                <a:ea typeface="汉仪粗宋简" panose="02010600000101010101" charset="-122"/>
                <a:sym typeface="+mn-ea"/>
              </a:rPr>
              <a:t>参保失败问题解答</a:t>
            </a:r>
            <a:endParaRPr lang="zh-CN" altLang="en-US" sz="3600">
              <a:solidFill>
                <a:schemeClr val="tx1">
                  <a:lumMod val="75000"/>
                  <a:lumOff val="25000"/>
                </a:schemeClr>
              </a:solidFill>
              <a:latin typeface="汉仪粗宋简" panose="02010600000101010101" charset="-122"/>
              <a:ea typeface="汉仪粗宋简" panose="02010600000101010101" charset="-122"/>
            </a:endParaRPr>
          </a:p>
          <a:p>
            <a:pPr algn="l"/>
            <a:endParaRPr lang="en-US" altLang="zh-CN" sz="3600">
              <a:solidFill>
                <a:schemeClr val="tx1">
                  <a:lumMod val="75000"/>
                  <a:lumOff val="25000"/>
                </a:schemeClr>
              </a:solidFill>
              <a:latin typeface="汉仪粗宋简" panose="02010600000101010101" charset="-122"/>
              <a:ea typeface="汉仪粗宋简" panose="02010600000101010101" charset="-122"/>
              <a:cs typeface="汉仪粗宋简" panose="0201060000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4840" y="1390650"/>
            <a:ext cx="10507980" cy="4917440"/>
          </a:xfrm>
        </p:spPr>
        <p:txBody>
          <a:bodyPr>
            <a:normAutofit/>
          </a:bodyPr>
          <a:p>
            <a:pPr algn="l"/>
            <a:r>
              <a:rPr lang="en-US" altLang="zh-CN"/>
              <a:t> </a:t>
            </a:r>
            <a:r>
              <a:rPr lang="zh-CN" altLang="en-US"/>
              <a:t>失败原因</a:t>
            </a:r>
            <a:endParaRPr lang="zh-CN" altLang="en-US"/>
          </a:p>
          <a:p>
            <a:pPr marL="0" indent="0" algn="l">
              <a:buNone/>
            </a:pPr>
            <a:r>
              <a:rPr lang="en-US" altLang="zh-CN">
                <a:latin typeface="Calibri" panose="020F0502020204030204" charset="0"/>
              </a:rPr>
              <a:t>     </a:t>
            </a:r>
            <a:r>
              <a:rPr lang="en-US" altLang="zh-CN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1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、</a:t>
            </a:r>
            <a:r>
              <a:rPr lang="zh-CN" altLang="en-US" u="sng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享有特殊政策：低保、贫困等原因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：</a:t>
            </a:r>
            <a:endParaRPr lang="en-US" altLang="zh-CN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 algn="l">
              <a:buNone/>
            </a:pPr>
            <a:r>
              <a:rPr lang="zh-CN" altLang="en-US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这类学生政府对医保有优惠政策，可以让家长正常参保就好。除非学生个人参保意愿强烈，就按照上面的问题讲解进行操作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。</a:t>
            </a:r>
            <a:endParaRPr lang="zh-CN" altLang="en-US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 algn="l">
              <a:buNone/>
            </a:pPr>
            <a:r>
              <a:rPr lang="en-US" altLang="zh-CN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2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、</a:t>
            </a:r>
            <a:r>
              <a:rPr lang="zh-CN" altLang="en-US" sz="1800" u="sng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在</a:t>
            </a:r>
            <a:r>
              <a:rPr lang="en-US" altLang="zh-CN" sz="1800" u="sng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XXX</a:t>
            </a:r>
            <a:r>
              <a:rPr lang="zh-CN" altLang="en-US" sz="1800" u="sng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市</a:t>
            </a:r>
            <a:r>
              <a:rPr lang="en-US" altLang="zh-CN" sz="1800" u="sng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XXX</a:t>
            </a:r>
            <a:r>
              <a:rPr lang="zh-CN" altLang="en-US" sz="1800" u="sng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区</a:t>
            </a:r>
            <a:r>
              <a:rPr lang="en-US" altLang="zh-CN" sz="1800" u="sng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XXX...</a:t>
            </a:r>
            <a:r>
              <a:rPr lang="zh-CN" altLang="en-US" sz="1800" u="sng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或（某高中）缴费了</a:t>
            </a:r>
            <a:r>
              <a:rPr lang="en-US" altLang="zh-CN" sz="1800" u="sng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/ 该缴费人参保登记不属于当前登录的学校村组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：</a:t>
            </a:r>
            <a:endParaRPr lang="en-US" altLang="zh-CN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 algn="l">
              <a:buNone/>
            </a:pPr>
            <a:r>
              <a:rPr lang="zh-CN" altLang="en-US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这类情况请先决定是否要参加大学生医保，参加的话参考上面操作办法操作。不参加直接在家继续缴费参加居民医保即可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。</a:t>
            </a:r>
            <a:endParaRPr lang="zh-CN" altLang="en-US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 algn="l">
              <a:buNone/>
            </a:pPr>
            <a:r>
              <a:rPr lang="en-US" altLang="zh-CN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3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、</a:t>
            </a:r>
            <a:r>
              <a:rPr lang="zh-CN" altLang="en-US" u="sng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有在途缴费数据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：</a:t>
            </a:r>
            <a:endParaRPr lang="zh-CN" altLang="en-US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 algn="l">
              <a:buNone/>
            </a:pPr>
            <a:r>
              <a:rPr lang="zh-CN" altLang="en-US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这类情况是通过鄂汇办或其他软件缴费了。可以致电校医院</a:t>
            </a:r>
            <a:r>
              <a:rPr lang="en-US" altLang="zh-CN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326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进行查询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。</a:t>
            </a:r>
            <a:endParaRPr lang="zh-CN" altLang="en-US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 algn="l">
              <a:buNone/>
            </a:pPr>
            <a:r>
              <a:rPr lang="en-US" altLang="zh-CN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4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、</a:t>
            </a:r>
            <a:r>
              <a:rPr lang="en-US" altLang="zh-CN" u="sng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该缴费人</a:t>
            </a:r>
            <a:r>
              <a:rPr lang="zh-CN" altLang="en-US" u="sng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员</a:t>
            </a:r>
            <a:r>
              <a:rPr lang="en-US" altLang="zh-CN" u="sng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无基本参保登记信息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：</a:t>
            </a:r>
            <a:endParaRPr lang="en-US" altLang="zh-CN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 marL="0" indent="0" algn="l">
              <a:buNone/>
            </a:pPr>
            <a:r>
              <a:rPr lang="zh-CN" altLang="en-US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携带身份证原件，至校医院</a:t>
            </a:r>
            <a:r>
              <a:rPr lang="en-US" altLang="zh-CN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326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进行数据更正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。</a:t>
            </a:r>
            <a:endParaRPr lang="zh-CN" altLang="en-US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88.8,&quot;left&quot;:49.25,&quot;top&quot;:144.55,&quot;width&quot;:403.5}"/>
</p:tagLst>
</file>

<file path=ppt/tags/tag10.xml><?xml version="1.0" encoding="utf-8"?>
<p:tagLst xmlns:p="http://schemas.openxmlformats.org/presentationml/2006/main">
  <p:tag name="KSO_WM_DIAGRAM_VIRTUALLY_FRAME" val="{&quot;height&quot;:288.8,&quot;left&quot;:49.25,&quot;top&quot;:144.55,&quot;width&quot;:403.5}"/>
</p:tagLst>
</file>

<file path=ppt/tags/tag11.xml><?xml version="1.0" encoding="utf-8"?>
<p:tagLst xmlns:p="http://schemas.openxmlformats.org/presentationml/2006/main">
  <p:tag name="KSO_WM_DIAGRAM_VIRTUALLY_FRAME" val="{&quot;height&quot;:288.8,&quot;left&quot;:49.25,&quot;top&quot;:144.55,&quot;width&quot;:403.5}"/>
</p:tagLst>
</file>

<file path=ppt/tags/tag12.xml><?xml version="1.0" encoding="utf-8"?>
<p:tagLst xmlns:p="http://schemas.openxmlformats.org/presentationml/2006/main">
  <p:tag name="KSO_WM_DIAGRAM_VIRTUALLY_FRAME" val="{&quot;height&quot;:288.8,&quot;left&quot;:49.25,&quot;top&quot;:144.55,&quot;width&quot;:363.15}"/>
</p:tagLst>
</file>

<file path=ppt/tags/tag13.xml><?xml version="1.0" encoding="utf-8"?>
<p:tagLst xmlns:p="http://schemas.openxmlformats.org/presentationml/2006/main">
  <p:tag name="KSO_WM_DIAGRAM_VIRTUALLY_FRAME" val="{&quot;height&quot;:288.8,&quot;left&quot;:49.25,&quot;top&quot;:144.55,&quot;width&quot;:363.15}"/>
</p:tagLst>
</file>

<file path=ppt/tags/tag14.xml><?xml version="1.0" encoding="utf-8"?>
<p:tagLst xmlns:p="http://schemas.openxmlformats.org/presentationml/2006/main">
  <p:tag name="KSO_WM_DIAGRAM_VIRTUALLY_FRAME" val="{&quot;height&quot;:288.8,&quot;left&quot;:49.25,&quot;top&quot;:144.55,&quot;width&quot;:363.15}"/>
</p:tagLst>
</file>

<file path=ppt/tags/tag15.xml><?xml version="1.0" encoding="utf-8"?>
<p:tagLst xmlns:p="http://schemas.openxmlformats.org/presentationml/2006/main">
  <p:tag name="KSO_WM_DIAGRAM_VIRTUALLY_FRAME" val="{&quot;height&quot;:288.8,&quot;left&quot;:49.25,&quot;top&quot;:144.55,&quot;width&quot;:403.5}"/>
</p:tagLst>
</file>

<file path=ppt/tags/tag16.xml><?xml version="1.0" encoding="utf-8"?>
<p:tagLst xmlns:p="http://schemas.openxmlformats.org/presentationml/2006/main">
  <p:tag name="KSO_WM_DIAGRAM_VIRTUALLY_FRAME" val="{&quot;height&quot;:288.8,&quot;left&quot;:49.25,&quot;top&quot;:144.55,&quot;width&quot;:403.5}"/>
</p:tagLst>
</file>

<file path=ppt/tags/tag17.xml><?xml version="1.0" encoding="utf-8"?>
<p:tagLst xmlns:p="http://schemas.openxmlformats.org/presentationml/2006/main">
  <p:tag name="KSO_WM_DIAGRAM_VIRTUALLY_FRAME" val="{&quot;height&quot;:288.8,&quot;left&quot;:49.25,&quot;top&quot;:144.55,&quot;width&quot;:363.15}"/>
</p:tagLst>
</file>

<file path=ppt/tags/tag18.xml><?xml version="1.0" encoding="utf-8"?>
<p:tagLst xmlns:p="http://schemas.openxmlformats.org/presentationml/2006/main">
  <p:tag name="KSO_WM_DIAGRAM_VIRTUALLY_FRAME" val="{&quot;height&quot;:288.8,&quot;left&quot;:49.25,&quot;top&quot;:144.55,&quot;width&quot;:363.15}"/>
</p:tagLst>
</file>

<file path=ppt/tags/tag19.xml><?xml version="1.0" encoding="utf-8"?>
<p:tagLst xmlns:p="http://schemas.openxmlformats.org/presentationml/2006/main">
  <p:tag name="KSO_WM_DIAGRAM_VIRTUALLY_FRAME" val="{&quot;height&quot;:288.8,&quot;left&quot;:49.25,&quot;top&quot;:144.55,&quot;width&quot;:403.5}"/>
</p:tagLst>
</file>

<file path=ppt/tags/tag2.xml><?xml version="1.0" encoding="utf-8"?>
<p:tagLst xmlns:p="http://schemas.openxmlformats.org/presentationml/2006/main">
  <p:tag name="KSO_WM_DIAGRAM_VIRTUALLY_FRAME" val="{&quot;height&quot;:288.8,&quot;left&quot;:49.25,&quot;top&quot;:144.55,&quot;width&quot;:363.15}"/>
</p:tagLst>
</file>

<file path=ppt/tags/tag20.xml><?xml version="1.0" encoding="utf-8"?>
<p:tagLst xmlns:p="http://schemas.openxmlformats.org/presentationml/2006/main">
  <p:tag name="TABLE_ENDDRAG_ORIGIN_RECT" val="881*449"/>
  <p:tag name="TABLE_ENDDRAG_RECT" val="50*77*881*449"/>
</p:tagLst>
</file>

<file path=ppt/tags/tag21.xml><?xml version="1.0" encoding="utf-8"?>
<p:tagLst xmlns:p="http://schemas.openxmlformats.org/presentationml/2006/main">
  <p:tag name="KSO_WM_UNIT_TEXT_PART_ID_V2" val="d-2-2"/>
  <p:tag name="KSO_WM_UNIT_PRESET_TEXT" val="单击此处添加小标题:&#13;点击此处添加正文，文字是您思想的提炼，为了最终呈现发布的良好效果。请言简意赅的阐。&#13;并根据需要酌情增减文字。即便信息错综复杂，需要用更多的文字来表述。&#13;请您尽可能提炼思想的精髓。恰如其分的表达观点，往往事半功倍。"/>
  <p:tag name="KSO_WM_UNIT_NOCLEAR" val="1"/>
  <p:tag name="KSO_WM_UNIT_VALUE" val="182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194814_1*f*1"/>
  <p:tag name="KSO_WM_TEMPLATE_CATEGORY" val="diagram"/>
  <p:tag name="KSO_WM_TEMPLATE_INDEX" val="20194814"/>
  <p:tag name="KSO_WM_UNIT_LAYERLEVEL" val="1"/>
  <p:tag name="KSO_WM_TAG_VERSION" val="1.0"/>
  <p:tag name="KSO_WM_BEAUTIFY_FLAG" val="#wm#"/>
  <p:tag name="KSO_WM_UNIT_COLOR_SCHEME_SHAPE_ID" val="2"/>
  <p:tag name="KSO_WM_UNIT_COLOR_SCHEME_PARENT_PAGE" val="0_1"/>
</p:tagLst>
</file>

<file path=ppt/tags/tag22.xml><?xml version="1.0" encoding="utf-8"?>
<p:tagLst xmlns:p="http://schemas.openxmlformats.org/presentationml/2006/main">
  <p:tag name="KSO_WM_UNIT_TEXT_PART_ID_V2" val="d-2-2"/>
  <p:tag name="KSO_WM_UNIT_PRESET_TEXT" val="单击此处添加小标题:&#13;点击此处添加正文，文字是您思想的提炼，为了最终呈现发布的良好效果。请言简意赅的阐。&#13;并根据需要酌情增减文字。即便信息错综复杂，需要用更多的文字来表述。&#13;请您尽可能提炼思想的精髓。恰如其分的表达观点，往往事半功倍。"/>
  <p:tag name="KSO_WM_UNIT_NOCLEAR" val="1"/>
  <p:tag name="KSO_WM_UNIT_VALUE" val="182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194814_1*f*1"/>
  <p:tag name="KSO_WM_TEMPLATE_CATEGORY" val="diagram"/>
  <p:tag name="KSO_WM_TEMPLATE_INDEX" val="20194814"/>
  <p:tag name="KSO_WM_UNIT_LAYERLEVEL" val="1"/>
  <p:tag name="KSO_WM_TAG_VERSION" val="1.0"/>
  <p:tag name="KSO_WM_BEAUTIFY_FLAG" val="#wm#"/>
  <p:tag name="KSO_WM_UNIT_COLOR_SCHEME_SHAPE_ID" val="2"/>
  <p:tag name="KSO_WM_UNIT_COLOR_SCHEME_PARENT_PAGE" val="0_1"/>
</p:tagLst>
</file>

<file path=ppt/tags/tag23.xml><?xml version="1.0" encoding="utf-8"?>
<p:tagLst xmlns:p="http://schemas.openxmlformats.org/presentationml/2006/main">
  <p:tag name="KSO_WM_UNIT_TEXT_PART_ID_V2" val="d-3-2"/>
  <p:tag name="KSO_WM_UNIT_PRESET_TEXT" val="单击此处添加小标题:&#13;点击此处添加正文，文字是您思想的提炼，为了最终呈现发布的良好效果，请言简意赅的阐述观点，并根据需要酌情增减文字。&#13;您的正文已经字字珠玑，但信息却千丝万缕，需要用更多的文字来表述；但请您尽可能提炼思想的精髓，恰如其分的表达观点，往往事半功倍。&#13;为了能让您有更直观的字数感受，并进一步方便使用，我们为您标注了最适合的位置。您输入的文字到这里时，就是最佳视觉效果。"/>
  <p:tag name="KSO_WM_UNIT_NOCLEAR" val="1"/>
  <p:tag name="KSO_WM_UNIT_VALUE" val="273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diagram20194814_1*f*2"/>
  <p:tag name="KSO_WM_TEMPLATE_CATEGORY" val="diagram"/>
  <p:tag name="KSO_WM_TEMPLATE_INDEX" val="20194814"/>
  <p:tag name="KSO_WM_UNIT_LAYERLEVEL" val="1"/>
  <p:tag name="KSO_WM_TAG_VERSION" val="1.0"/>
  <p:tag name="KSO_WM_BEAUTIFY_FLAG" val=""/>
  <p:tag name="KSO_WM_UNIT_COLOR_SCHEME_SHAPE_ID" val="3"/>
  <p:tag name="KSO_WM_UNIT_COLOR_SCHEME_PARENT_PAGE" val="0_1"/>
</p:tagLst>
</file>

<file path=ppt/tags/tag24.xml><?xml version="1.0" encoding="utf-8"?>
<p:tagLst xmlns:p="http://schemas.openxmlformats.org/presentationml/2006/main">
  <p:tag name="KSO_WM_UNIT_TEXT_PART_ID_V2" val="d-2-2"/>
  <p:tag name="KSO_WM_UNIT_PRESET_TEXT" val="单击此处添加小标题:&#13;点击此处添加正文，文字是您思想的提炼，为了最终呈现发布的良好效果。请言简意赅的阐。&#13;并根据需要酌情增减文字。即便信息错综复杂，需要用更多的文字来表述。&#13;请您尽可能提炼思想的精髓。恰如其分的表达观点，往往事半功倍。"/>
  <p:tag name="KSO_WM_UNIT_NOCLEAR" val="1"/>
  <p:tag name="KSO_WM_UNIT_VALUE" val="182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194814_1*f*1"/>
  <p:tag name="KSO_WM_TEMPLATE_CATEGORY" val="diagram"/>
  <p:tag name="KSO_WM_TEMPLATE_INDEX" val="20194814"/>
  <p:tag name="KSO_WM_UNIT_LAYERLEVEL" val="1"/>
  <p:tag name="KSO_WM_TAG_VERSION" val="1.0"/>
  <p:tag name="KSO_WM_BEAUTIFY_FLAG" val="#wm#"/>
  <p:tag name="KSO_WM_UNIT_COLOR_SCHEME_SHAPE_ID" val="2"/>
  <p:tag name="KSO_WM_UNIT_COLOR_SCHEME_PARENT_PAGE" val="0_1"/>
</p:tagLst>
</file>

<file path=ppt/tags/tag25.xml><?xml version="1.0" encoding="utf-8"?>
<p:tagLst xmlns:p="http://schemas.openxmlformats.org/presentationml/2006/main">
  <p:tag name="commondata" val="eyJjb3VudCI6MiwiaGRpZCI6ImUyZTM3ZDU1MTZmN2YxYjVhMzg2NzUwMGM0MWE1ZjA4IiwidXNlckNvdW50IjoyfQ=="/>
</p:tagLst>
</file>

<file path=ppt/tags/tag3.xml><?xml version="1.0" encoding="utf-8"?>
<p:tagLst xmlns:p="http://schemas.openxmlformats.org/presentationml/2006/main">
  <p:tag name="KSO_WM_DIAGRAM_VIRTUALLY_FRAME" val="{&quot;height&quot;:288.8,&quot;left&quot;:49.25,&quot;top&quot;:144.55,&quot;width&quot;:363.15}"/>
</p:tagLst>
</file>

<file path=ppt/tags/tag4.xml><?xml version="1.0" encoding="utf-8"?>
<p:tagLst xmlns:p="http://schemas.openxmlformats.org/presentationml/2006/main">
  <p:tag name="KSO_WM_DIAGRAM_VIRTUALLY_FRAME" val="{&quot;height&quot;:288.8,&quot;left&quot;:49.25,&quot;top&quot;:144.55,&quot;width&quot;:363.15}"/>
</p:tagLst>
</file>

<file path=ppt/tags/tag5.xml><?xml version="1.0" encoding="utf-8"?>
<p:tagLst xmlns:p="http://schemas.openxmlformats.org/presentationml/2006/main">
  <p:tag name="KSO_WM_DIAGRAM_VIRTUALLY_FRAME" val="{&quot;height&quot;:288.8,&quot;left&quot;:49.25,&quot;top&quot;:144.55,&quot;width&quot;:403.5}"/>
</p:tagLst>
</file>

<file path=ppt/tags/tag6.xml><?xml version="1.0" encoding="utf-8"?>
<p:tagLst xmlns:p="http://schemas.openxmlformats.org/presentationml/2006/main">
  <p:tag name="KSO_WM_DIAGRAM_VIRTUALLY_FRAME" val="{&quot;height&quot;:288.8,&quot;left&quot;:49.25,&quot;top&quot;:144.55,&quot;width&quot;:403.5}"/>
</p:tagLst>
</file>

<file path=ppt/tags/tag7.xml><?xml version="1.0" encoding="utf-8"?>
<p:tagLst xmlns:p="http://schemas.openxmlformats.org/presentationml/2006/main">
  <p:tag name="KSO_WM_DIAGRAM_VIRTUALLY_FRAME" val="{&quot;height&quot;:288.8,&quot;left&quot;:49.25,&quot;top&quot;:144.55,&quot;width&quot;:363.15}"/>
</p:tagLst>
</file>

<file path=ppt/tags/tag8.xml><?xml version="1.0" encoding="utf-8"?>
<p:tagLst xmlns:p="http://schemas.openxmlformats.org/presentationml/2006/main">
  <p:tag name="KSO_WM_DIAGRAM_VIRTUALLY_FRAME" val="{&quot;height&quot;:288.8,&quot;left&quot;:49.25,&quot;top&quot;:144.55,&quot;width&quot;:363.15}"/>
</p:tagLst>
</file>

<file path=ppt/tags/tag9.xml><?xml version="1.0" encoding="utf-8"?>
<p:tagLst xmlns:p="http://schemas.openxmlformats.org/presentationml/2006/main">
  <p:tag name="KSO_WM_DIAGRAM_VIRTUALLY_FRAME" val="{&quot;height&quot;:288.8,&quot;left&quot;:49.25,&quot;top&quot;:144.55,&quot;width&quot;:363.15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汉仪中简黑简"/>
        <a:ea typeface=""/>
        <a:cs typeface=""/>
        <a:font script="Jpan" typeface="メイリオ"/>
        <a:font script="Hang" typeface="맑은 고딕"/>
        <a:font script="Hans" typeface="汉仪中简黑简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汉仪中简黑简"/>
        <a:ea typeface=""/>
        <a:cs typeface=""/>
        <a:font script="Jpan" typeface="メイリオ"/>
        <a:font script="Hang" typeface="맑은 고딕"/>
        <a:font script="Hans" typeface="汉仪中简黑简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汉仪中简黑简"/>
        <a:ea typeface=""/>
        <a:cs typeface=""/>
        <a:font script="Jpan" typeface="游ゴシック Light"/>
        <a:font script="Hang" typeface="맑은 고딕"/>
        <a:font script="Hans" typeface="汉仪中简黑简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中简黑简"/>
        <a:ea typeface=""/>
        <a:cs typeface=""/>
        <a:font script="Jpan" typeface="游ゴシック"/>
        <a:font script="Hang" typeface="맑은 고딕"/>
        <a:font script="Hans" typeface="汉仪中简黑简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中简黑简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中简黑简"/>
        <a:ea typeface=""/>
        <a:cs typeface=""/>
        <a:font script="Jpan" typeface="ＭＳ Ｐゴシック"/>
        <a:font script="Hang" typeface="맑은 고딕"/>
        <a:font script="Hans" typeface="汉仪中简黑简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2375</Words>
  <Application>WPS 演示</Application>
  <PresentationFormat>宽屏</PresentationFormat>
  <Paragraphs>132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1" baseType="lpstr">
      <vt:lpstr>Arial</vt:lpstr>
      <vt:lpstr>宋体</vt:lpstr>
      <vt:lpstr>Wingdings</vt:lpstr>
      <vt:lpstr>汉仪中简黑简</vt:lpstr>
      <vt:lpstr>汉仪雅酷黑简</vt:lpstr>
      <vt:lpstr>汉仪粗宋简</vt:lpstr>
      <vt:lpstr>思源黑体 CN Regular</vt:lpstr>
      <vt:lpstr>WPS-Numbers</vt:lpstr>
      <vt:lpstr>微软雅黑</vt:lpstr>
      <vt:lpstr>仿宋</vt:lpstr>
      <vt:lpstr>Calibri</vt:lpstr>
      <vt:lpstr>Arial Unicode MS</vt:lpstr>
      <vt:lpstr>黑体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weiqingqing</dc:creator>
  <cp:lastModifiedBy>雁伤</cp:lastModifiedBy>
  <cp:revision>34</cp:revision>
  <dcterms:created xsi:type="dcterms:W3CDTF">2022-07-11T04:19:00Z</dcterms:created>
  <dcterms:modified xsi:type="dcterms:W3CDTF">2025-02-17T03:34:43Z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2052-12.1.0.19770</vt:lpwstr>
  </property>
  <property fmtid="{D5CDD505-2E9C-101B-9397-08002B2CF9AE}" pid="3" name="ICV">
    <vt:lpwstr>8AA62FA4B4CD449296B81C0AB8A6E307_11</vt:lpwstr>
  </property>
  <property fmtid="{D5CDD505-2E9C-101B-9397-08002B2CF9AE}" pid="4" name="KSOTemplateUUID">
    <vt:lpwstr>v1.0_mb_EMix2E2R9AGeG12N0+PHXg==</vt:lpwstr>
  </property>
</Properties>
</file>

<file path=docProps/thumbnail.jpeg>
</file>